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7" r:id="rId2"/>
    <p:sldId id="259" r:id="rId3"/>
    <p:sldId id="273" r:id="rId4"/>
    <p:sldId id="274" r:id="rId5"/>
    <p:sldId id="276" r:id="rId6"/>
    <p:sldId id="277" r:id="rId7"/>
    <p:sldId id="278" r:id="rId8"/>
    <p:sldId id="279" r:id="rId9"/>
    <p:sldId id="280" r:id="rId10"/>
    <p:sldId id="281" r:id="rId11"/>
    <p:sldId id="282" r:id="rId12"/>
    <p:sldId id="283" r:id="rId13"/>
    <p:sldId id="287" r:id="rId14"/>
    <p:sldId id="288" r:id="rId15"/>
    <p:sldId id="289" r:id="rId16"/>
    <p:sldId id="290" r:id="rId17"/>
    <p:sldId id="284" r:id="rId18"/>
    <p:sldId id="285" r:id="rId19"/>
    <p:sldId id="286" r:id="rId20"/>
    <p:sldId id="291" r:id="rId21"/>
    <p:sldId id="292" r:id="rId22"/>
  </p:sldIdLst>
  <p:sldSz cx="9144000" cy="6858000" type="screen4x3"/>
  <p:notesSz cx="7004050" cy="929005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40963"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40964"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40965"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1" hangingPunct="1">
              <a:defRPr sz="1200" smtClean="0">
                <a:latin typeface="Arial" panose="020B0604020202020204" pitchFamily="34" charset="0"/>
              </a:defRPr>
            </a:lvl1pPr>
          </a:lstStyle>
          <a:p>
            <a:pPr>
              <a:defRPr/>
            </a:pPr>
            <a:fld id="{E94A8F61-6D57-4CC5-AD22-AC5456BB3B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30723" name="Rectangle 3"/>
          <p:cNvSpPr>
            <a:spLocks noGrp="1" noChangeArrowheads="1"/>
          </p:cNvSpPr>
          <p:nvPr>
            <p:ph type="dt"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79513" y="696913"/>
            <a:ext cx="4645025" cy="34829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700088" y="4413250"/>
            <a:ext cx="5603875" cy="417988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1" hangingPunct="1">
              <a:defRPr sz="1200">
                <a:latin typeface="Arial" charset="0"/>
              </a:defRPr>
            </a:lvl1pPr>
          </a:lstStyle>
          <a:p>
            <a:pPr>
              <a:defRPr/>
            </a:pPr>
            <a:endParaRPr lang="en-US"/>
          </a:p>
        </p:txBody>
      </p:sp>
      <p:sp>
        <p:nvSpPr>
          <p:cNvPr id="30727" name="Rectangle 7"/>
          <p:cNvSpPr>
            <a:spLocks noGrp="1" noChangeArrowheads="1"/>
          </p:cNvSpPr>
          <p:nvPr>
            <p:ph type="sldNum" sz="quarter" idx="5"/>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1" hangingPunct="1">
              <a:defRPr sz="1200" smtClean="0">
                <a:latin typeface="Arial" panose="020B0604020202020204" pitchFamily="34" charset="0"/>
              </a:defRPr>
            </a:lvl1pPr>
          </a:lstStyle>
          <a:p>
            <a:pPr>
              <a:defRPr/>
            </a:pPr>
            <a:fld id="{0590B6EC-1A27-4D7F-825A-6B63C55BBA6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7115"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711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E88F64E9-4D7C-4144-AC07-3B0E00DAEBE4}" type="slidenum">
              <a:rPr lang="en-US" altLang="en-US"/>
              <a:pPr>
                <a:defRPr/>
              </a:pPr>
              <a:t>‹#›</a:t>
            </a:fld>
            <a:endParaRPr lang="en-US" altLang="en-US"/>
          </a:p>
        </p:txBody>
      </p:sp>
    </p:spTree>
    <p:extLst>
      <p:ext uri="{BB962C8B-B14F-4D97-AF65-F5344CB8AC3E}">
        <p14:creationId xmlns:p14="http://schemas.microsoft.com/office/powerpoint/2010/main" val="969674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5F08D87-681A-4050-A224-7759579975F9}"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4392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38C5C66-4955-4E59-9C27-32C95874D909}"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961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8734EBF-87B7-4806-8A65-72CEF70B05AA}"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0757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247C8BA-7499-43D9-AFA4-89FADC4C50E4}"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3448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FF339F3-AE8F-46C0-A0D3-486A6216D97B}"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356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3CCE0314-677C-4802-A09F-2FE76D20A4F1}" type="slidenum">
              <a:rPr lang="en-US"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7884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A5F5CF4F-72E4-4673-B493-0DD545D47F6A}" type="slidenum">
              <a:rPr lang="en-US"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1737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07D59E54-829F-417C-A4C4-DADDEBAEFF6B}" type="slidenum">
              <a:rPr lang="en-US"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3657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0ABDF6B-5F88-46DB-B5C8-366C45346F2B}"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2342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4E56963-07A3-40B4-A0E0-C2E37E901C91}"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2877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6083"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DAE838E9-87CB-4420-B864-79C65400EA82}" type="slidenum">
              <a:rPr lang="en-US" altLang="en-US"/>
              <a:pPr>
                <a:defRPr/>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6086"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6087"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6088"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090"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6091"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6093"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6094"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46095"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71240962-3433-49E6-BF10-2F8A4E101678}" type="slidenum">
              <a:rPr lang="en-US" altLang="en-US" sz="1200">
                <a:latin typeface="Arial" panose="020B0604020202020204" pitchFamily="34" charset="0"/>
              </a:rPr>
              <a:pPr>
                <a:spcBef>
                  <a:spcPct val="0"/>
                </a:spcBef>
                <a:buClrTx/>
                <a:buSzTx/>
                <a:buFontTx/>
                <a:buNone/>
              </a:pPr>
              <a:t>1</a:t>
            </a:fld>
            <a:endParaRPr lang="en-US" altLang="en-US" sz="1200">
              <a:latin typeface="Arial" panose="020B0604020202020204" pitchFamily="34" charset="0"/>
            </a:endParaRPr>
          </a:p>
        </p:txBody>
      </p:sp>
      <p:pic>
        <p:nvPicPr>
          <p:cNvPr id="5123" name="Picture 2" descr="chowk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882900"/>
            <a:ext cx="5715000" cy="359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3"/>
          <p:cNvSpPr>
            <a:spLocks noChangeArrowheads="1"/>
          </p:cNvSpPr>
          <p:nvPr/>
        </p:nvSpPr>
        <p:spPr bwMode="auto">
          <a:xfrm>
            <a:off x="228600" y="228600"/>
            <a:ext cx="89154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eaLnBrk="1" hangingPunct="1">
              <a:spcBef>
                <a:spcPct val="0"/>
              </a:spcBef>
              <a:buClrTx/>
              <a:buSzTx/>
              <a:buFontTx/>
              <a:buNone/>
            </a:pPr>
            <a:r>
              <a:rPr lang="en-US" altLang="en-US" b="1">
                <a:solidFill>
                  <a:schemeClr val="tx2"/>
                </a:solidFill>
                <a:latin typeface="Arial" panose="020B0604020202020204" pitchFamily="34" charset="0"/>
                <a:cs typeface="Times New Roman" panose="02020603050405020304" pitchFamily="18" charset="0"/>
              </a:rPr>
              <a:t>013. Achieving Sustainable Development: Limitations of Self Organized </a:t>
            </a:r>
          </a:p>
          <a:p>
            <a:pPr algn="ctr" eaLnBrk="1" hangingPunct="1">
              <a:spcBef>
                <a:spcPct val="0"/>
              </a:spcBef>
              <a:buClrTx/>
              <a:buSzTx/>
              <a:buFontTx/>
              <a:buNone/>
            </a:pPr>
            <a:r>
              <a:rPr lang="en-US" altLang="en-US" b="1">
                <a:solidFill>
                  <a:schemeClr val="tx2"/>
                </a:solidFill>
                <a:latin typeface="Arial" panose="020B0604020202020204" pitchFamily="34" charset="0"/>
                <a:cs typeface="Times New Roman" panose="02020603050405020304" pitchFamily="18" charset="0"/>
              </a:rPr>
              <a:t>Collective Actions under</a:t>
            </a:r>
          </a:p>
          <a:p>
            <a:pPr algn="ctr" eaLnBrk="1" hangingPunct="1">
              <a:spcBef>
                <a:spcPct val="0"/>
              </a:spcBef>
              <a:buClrTx/>
              <a:buSzTx/>
              <a:buFontTx/>
              <a:buNone/>
            </a:pPr>
            <a:r>
              <a:rPr lang="en-US" altLang="en-US" b="1">
                <a:solidFill>
                  <a:schemeClr val="hlink"/>
                </a:solidFill>
                <a:latin typeface="Arial" panose="020B0604020202020204" pitchFamily="34" charset="0"/>
                <a:cs typeface="Times New Roman" panose="02020603050405020304" pitchFamily="18" charset="0"/>
              </a:rPr>
              <a:t> </a:t>
            </a:r>
            <a:r>
              <a:rPr lang="en-US" altLang="en-US" sz="2800" b="1">
                <a:solidFill>
                  <a:schemeClr val="hlink"/>
                </a:solidFill>
                <a:latin typeface="Times New Roman" panose="02020603050405020304" pitchFamily="18" charset="0"/>
                <a:cs typeface="Times New Roman" panose="02020603050405020304" pitchFamily="18" charset="0"/>
              </a:rPr>
              <a:t>“</a:t>
            </a:r>
            <a:r>
              <a:rPr lang="en-US" altLang="en-US" sz="2800" b="1">
                <a:solidFill>
                  <a:schemeClr val="hlink"/>
                </a:solidFill>
                <a:latin typeface="Arial" panose="020B0604020202020204" pitchFamily="34" charset="0"/>
                <a:cs typeface="Times New Roman" panose="02020603050405020304" pitchFamily="18" charset="0"/>
              </a:rPr>
              <a:t>Internal-External</a:t>
            </a:r>
            <a:r>
              <a:rPr lang="en-US" altLang="en-US" sz="2800" b="1">
                <a:solidFill>
                  <a:schemeClr val="hlink"/>
                </a:solidFill>
                <a:latin typeface="Times New Roman" panose="02020603050405020304" pitchFamily="18" charset="0"/>
                <a:cs typeface="Times New Roman" panose="02020603050405020304" pitchFamily="18" charset="0"/>
              </a:rPr>
              <a:t>”</a:t>
            </a:r>
            <a:r>
              <a:rPr lang="en-US" altLang="en-US" sz="2800" b="1">
                <a:solidFill>
                  <a:schemeClr val="hlink"/>
                </a:solidFill>
                <a:latin typeface="Arial" panose="020B0604020202020204" pitchFamily="34" charset="0"/>
                <a:cs typeface="Times New Roman" panose="02020603050405020304" pitchFamily="18" charset="0"/>
              </a:rPr>
              <a:t> Model of Participation</a:t>
            </a:r>
          </a:p>
          <a:p>
            <a:pPr algn="ctr" eaLnBrk="1" hangingPunct="1">
              <a:spcBef>
                <a:spcPct val="0"/>
              </a:spcBef>
              <a:buClrTx/>
              <a:buSzTx/>
              <a:buFontTx/>
              <a:buNone/>
            </a:pPr>
            <a:r>
              <a:rPr lang="en-US" altLang="en-US" sz="2800" b="1">
                <a:solidFill>
                  <a:schemeClr val="accent2"/>
                </a:solidFill>
                <a:latin typeface="Arial" panose="020B0604020202020204" pitchFamily="34" charset="0"/>
                <a:cs typeface="Times New Roman" panose="02020603050405020304" pitchFamily="18" charset="0"/>
              </a:rPr>
              <a:t>The Case of Orangi Pilot Project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653128D-FC03-4D4F-9374-AC4F7FF4F0F6}" type="slidenum">
              <a:rPr lang="en-US" altLang="en-US" sz="1200">
                <a:latin typeface="Arial" panose="020B0604020202020204" pitchFamily="34" charset="0"/>
              </a:rPr>
              <a:pPr>
                <a:spcBef>
                  <a:spcPct val="0"/>
                </a:spcBef>
                <a:buClrTx/>
                <a:buSzTx/>
                <a:buFontTx/>
                <a:buNone/>
              </a:pPr>
              <a:t>10</a:t>
            </a:fld>
            <a:endParaRPr lang="en-US" altLang="en-US" sz="1200">
              <a:latin typeface="Arial" panose="020B0604020202020204" pitchFamily="34" charset="0"/>
            </a:endParaRPr>
          </a:p>
        </p:txBody>
      </p:sp>
      <p:sp>
        <p:nvSpPr>
          <p:cNvPr id="27651" name="Rectangle 3"/>
          <p:cNvSpPr>
            <a:spLocks noGrp="1" noChangeArrowheads="1"/>
          </p:cNvSpPr>
          <p:nvPr>
            <p:ph type="body" idx="1"/>
          </p:nvPr>
        </p:nvSpPr>
        <p:spPr>
          <a:xfrm>
            <a:off x="304800" y="328613"/>
            <a:ext cx="8229600" cy="6172200"/>
          </a:xfrm>
        </p:spPr>
        <p:txBody>
          <a:bodyPr/>
          <a:lstStyle/>
          <a:p>
            <a:pPr algn="just" eaLnBrk="1" hangingPunct="1">
              <a:lnSpc>
                <a:spcPct val="90000"/>
              </a:lnSpc>
              <a:defRPr/>
            </a:pPr>
            <a:r>
              <a:rPr lang="en-US" sz="2800" dirty="0" smtClean="0"/>
              <a:t>Orangi Pilot Project (OPP) provided social and technical training in some parts of Orangi Town to break the reliance on government agencies and enable communities to take self organized collective actions.</a:t>
            </a:r>
          </a:p>
          <a:p>
            <a:pPr algn="just" eaLnBrk="1" hangingPunct="1">
              <a:lnSpc>
                <a:spcPct val="90000"/>
              </a:lnSpc>
              <a:defRPr/>
            </a:pPr>
            <a:endParaRPr lang="en-US" sz="1800" dirty="0" smtClean="0"/>
          </a:p>
          <a:p>
            <a:pPr algn="just" eaLnBrk="1" hangingPunct="1">
              <a:lnSpc>
                <a:spcPct val="90000"/>
              </a:lnSpc>
              <a:defRPr/>
            </a:pPr>
            <a:r>
              <a:rPr lang="en-US" sz="2800" dirty="0" smtClean="0"/>
              <a:t>Orangi Pilot Project (OPP) was started in February 1989 through financial support from Bank of Commerce and Credit International (BCCI) Foundation under the leading role of famous social scientists (Late) Dr. Akhtar Hameed Khan.  </a:t>
            </a:r>
          </a:p>
          <a:p>
            <a:pPr algn="just" eaLnBrk="1" hangingPunct="1">
              <a:lnSpc>
                <a:spcPct val="90000"/>
              </a:lnSpc>
              <a:defRPr/>
            </a:pPr>
            <a:endParaRPr lang="en-US" sz="1800" dirty="0" smtClean="0"/>
          </a:p>
          <a:p>
            <a:pPr algn="just" eaLnBrk="1" hangingPunct="1">
              <a:lnSpc>
                <a:spcPct val="90000"/>
              </a:lnSpc>
              <a:defRPr/>
            </a:pPr>
            <a:r>
              <a:rPr lang="en-US" sz="2800" dirty="0" smtClean="0"/>
              <a:t>The communities in Orangi Town possess enough social trust among community members at lane level but they were lacking social organization skills and technical knowledge for construction of underground sewerage systems in their lanes.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0E66047-35E9-4481-969D-5F651BCB96D6}" type="slidenum">
              <a:rPr lang="en-US" altLang="en-US" sz="1200">
                <a:latin typeface="Arial" panose="020B0604020202020204" pitchFamily="34" charset="0"/>
              </a:rPr>
              <a:pPr>
                <a:spcBef>
                  <a:spcPct val="0"/>
                </a:spcBef>
                <a:buClrTx/>
                <a:buSzTx/>
                <a:buFontTx/>
                <a:buNone/>
              </a:pPr>
              <a:t>11</a:t>
            </a:fld>
            <a:endParaRPr lang="en-US" altLang="en-US" sz="1200">
              <a:latin typeface="Arial" panose="020B0604020202020204" pitchFamily="34" charset="0"/>
            </a:endParaRPr>
          </a:p>
        </p:txBody>
      </p:sp>
      <p:sp>
        <p:nvSpPr>
          <p:cNvPr id="28675" name="Rectangle 3"/>
          <p:cNvSpPr>
            <a:spLocks noGrp="1" noChangeArrowheads="1"/>
          </p:cNvSpPr>
          <p:nvPr>
            <p:ph type="body" idx="1"/>
          </p:nvPr>
        </p:nvSpPr>
        <p:spPr>
          <a:xfrm>
            <a:off x="457200" y="609600"/>
            <a:ext cx="8229600" cy="5867400"/>
          </a:xfrm>
        </p:spPr>
        <p:txBody>
          <a:bodyPr/>
          <a:lstStyle/>
          <a:p>
            <a:pPr algn="just" eaLnBrk="1" hangingPunct="1">
              <a:lnSpc>
                <a:spcPct val="90000"/>
              </a:lnSpc>
              <a:defRPr/>
            </a:pPr>
            <a:r>
              <a:rPr lang="en-US" sz="2800" dirty="0" smtClean="0"/>
              <a:t>Once people realized that they could solve their problem by their own resources, the people of Orangi Town took bold initiatives to construct sewerage systems in their streets by themselves. </a:t>
            </a:r>
          </a:p>
          <a:p>
            <a:pPr algn="just" eaLnBrk="1" hangingPunct="1">
              <a:lnSpc>
                <a:spcPct val="90000"/>
              </a:lnSpc>
              <a:defRPr/>
            </a:pPr>
            <a:endParaRPr lang="en-US" sz="2800" dirty="0" smtClean="0"/>
          </a:p>
          <a:p>
            <a:pPr algn="just" eaLnBrk="1" hangingPunct="1">
              <a:lnSpc>
                <a:spcPct val="90000"/>
              </a:lnSpc>
              <a:defRPr/>
            </a:pPr>
            <a:r>
              <a:rPr lang="en-US" sz="2800" dirty="0" smtClean="0"/>
              <a:t>They </a:t>
            </a:r>
            <a:r>
              <a:rPr lang="en-US" sz="2800" dirty="0" smtClean="0">
                <a:solidFill>
                  <a:schemeClr val="hlink"/>
                </a:solidFill>
              </a:rPr>
              <a:t>estimated the cost,</a:t>
            </a:r>
            <a:r>
              <a:rPr lang="en-US" sz="2800" dirty="0" smtClean="0"/>
              <a:t> </a:t>
            </a:r>
            <a:r>
              <a:rPr lang="en-US" sz="2800" dirty="0" smtClean="0">
                <a:solidFill>
                  <a:schemeClr val="hlink"/>
                </a:solidFill>
              </a:rPr>
              <a:t>collected money</a:t>
            </a:r>
            <a:r>
              <a:rPr lang="en-US" sz="2800" dirty="0" smtClean="0"/>
              <a:t> from each household, </a:t>
            </a:r>
            <a:r>
              <a:rPr lang="en-US" sz="2800" dirty="0" smtClean="0">
                <a:solidFill>
                  <a:schemeClr val="hlink"/>
                </a:solidFill>
              </a:rPr>
              <a:t>hired local labor</a:t>
            </a:r>
            <a:r>
              <a:rPr lang="en-US" sz="2800" dirty="0" smtClean="0"/>
              <a:t> and </a:t>
            </a:r>
            <a:r>
              <a:rPr lang="en-US" sz="2800" dirty="0" smtClean="0">
                <a:solidFill>
                  <a:schemeClr val="hlink"/>
                </a:solidFill>
              </a:rPr>
              <a:t>shared responsibilities for supervision</a:t>
            </a:r>
            <a:r>
              <a:rPr lang="en-US" sz="2800" dirty="0" smtClean="0"/>
              <a:t> of this work. </a:t>
            </a:r>
          </a:p>
          <a:p>
            <a:pPr algn="just" eaLnBrk="1" hangingPunct="1">
              <a:lnSpc>
                <a:spcPct val="90000"/>
              </a:lnSpc>
              <a:defRPr/>
            </a:pPr>
            <a:endParaRPr lang="en-US" sz="2800" dirty="0" smtClean="0"/>
          </a:p>
          <a:p>
            <a:pPr algn="just" eaLnBrk="1" hangingPunct="1">
              <a:lnSpc>
                <a:spcPct val="90000"/>
              </a:lnSpc>
              <a:defRPr/>
            </a:pPr>
            <a:r>
              <a:rPr lang="en-US" sz="2800" dirty="0" smtClean="0"/>
              <a:t>Taking advantage of </a:t>
            </a:r>
            <a:r>
              <a:rPr lang="en-US" sz="2800" dirty="0" smtClean="0">
                <a:solidFill>
                  <a:schemeClr val="hlink"/>
                </a:solidFill>
              </a:rPr>
              <a:t>natural topography</a:t>
            </a:r>
            <a:r>
              <a:rPr lang="en-US" sz="2800" dirty="0" smtClean="0"/>
              <a:t> and </a:t>
            </a:r>
            <a:r>
              <a:rPr lang="en-US" sz="2800" dirty="0" smtClean="0">
                <a:solidFill>
                  <a:schemeClr val="hlink"/>
                </a:solidFill>
              </a:rPr>
              <a:t>availability of natural open drains</a:t>
            </a:r>
            <a:r>
              <a:rPr lang="en-US" sz="2800" dirty="0" smtClean="0"/>
              <a:t>, it was easy for ordinary mesons with little technical skills, to construct the sewerage lines and </a:t>
            </a:r>
            <a:r>
              <a:rPr lang="en-US" sz="2800" dirty="0" smtClean="0">
                <a:solidFill>
                  <a:schemeClr val="hlink"/>
                </a:solidFill>
              </a:rPr>
              <a:t>discharge the domestic sewerage to these drains.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CD7FF1D-AF42-4338-9327-17429675AFC7}" type="slidenum">
              <a:rPr lang="en-US" altLang="en-US" sz="1200">
                <a:latin typeface="Arial" panose="020B0604020202020204" pitchFamily="34" charset="0"/>
              </a:rPr>
              <a:pPr>
                <a:spcBef>
                  <a:spcPct val="0"/>
                </a:spcBef>
                <a:buClrTx/>
                <a:buSzTx/>
                <a:buFontTx/>
                <a:buNone/>
              </a:pPr>
              <a:t>12</a:t>
            </a:fld>
            <a:endParaRPr lang="en-US" altLang="en-US" sz="1200">
              <a:latin typeface="Arial" panose="020B0604020202020204" pitchFamily="34" charset="0"/>
            </a:endParaRPr>
          </a:p>
        </p:txBody>
      </p:sp>
      <p:sp>
        <p:nvSpPr>
          <p:cNvPr id="29699" name="Rectangle 3"/>
          <p:cNvSpPr>
            <a:spLocks noGrp="1" noChangeArrowheads="1"/>
          </p:cNvSpPr>
          <p:nvPr>
            <p:ph type="body" idx="1"/>
          </p:nvPr>
        </p:nvSpPr>
        <p:spPr>
          <a:xfrm>
            <a:off x="304800" y="304800"/>
            <a:ext cx="8229600" cy="5440363"/>
          </a:xfrm>
        </p:spPr>
        <p:txBody>
          <a:bodyPr/>
          <a:lstStyle/>
          <a:p>
            <a:pPr eaLnBrk="1" hangingPunct="1">
              <a:lnSpc>
                <a:spcPct val="80000"/>
              </a:lnSpc>
              <a:defRPr/>
            </a:pPr>
            <a:endParaRPr lang="en-US" sz="2800" dirty="0" smtClean="0"/>
          </a:p>
          <a:p>
            <a:pPr algn="just" eaLnBrk="1" hangingPunct="1">
              <a:lnSpc>
                <a:spcPct val="80000"/>
              </a:lnSpc>
              <a:defRPr/>
            </a:pPr>
            <a:r>
              <a:rPr lang="en-US" dirty="0" smtClean="0"/>
              <a:t>Once the process of self organized collective actions started, </a:t>
            </a:r>
            <a:r>
              <a:rPr lang="en-US" dirty="0" smtClean="0">
                <a:solidFill>
                  <a:schemeClr val="hlink"/>
                </a:solidFill>
              </a:rPr>
              <a:t>many lanes adopted this method</a:t>
            </a:r>
            <a:r>
              <a:rPr lang="en-US" dirty="0" smtClean="0"/>
              <a:t> and </a:t>
            </a:r>
            <a:r>
              <a:rPr lang="en-US" dirty="0" smtClean="0">
                <a:solidFill>
                  <a:schemeClr val="hlink"/>
                </a:solidFill>
              </a:rPr>
              <a:t>supervised construction</a:t>
            </a:r>
            <a:r>
              <a:rPr lang="en-US" dirty="0" smtClean="0"/>
              <a:t> of their </a:t>
            </a:r>
            <a:r>
              <a:rPr lang="en-US" dirty="0" smtClean="0">
                <a:solidFill>
                  <a:schemeClr val="hlink"/>
                </a:solidFill>
              </a:rPr>
              <a:t>self financed</a:t>
            </a:r>
            <a:r>
              <a:rPr lang="en-US" dirty="0" smtClean="0"/>
              <a:t> underground sewerage system. </a:t>
            </a:r>
          </a:p>
          <a:p>
            <a:pPr algn="just" eaLnBrk="1" hangingPunct="1">
              <a:lnSpc>
                <a:spcPct val="80000"/>
              </a:lnSpc>
              <a:defRPr/>
            </a:pPr>
            <a:endParaRPr lang="en-US" dirty="0" smtClean="0"/>
          </a:p>
          <a:p>
            <a:pPr algn="just" eaLnBrk="1" hangingPunct="1">
              <a:lnSpc>
                <a:spcPct val="80000"/>
              </a:lnSpc>
              <a:defRPr/>
            </a:pPr>
            <a:r>
              <a:rPr lang="en-US" dirty="0" smtClean="0"/>
              <a:t>The </a:t>
            </a:r>
            <a:r>
              <a:rPr lang="en-US" dirty="0" smtClean="0">
                <a:solidFill>
                  <a:schemeClr val="hlink"/>
                </a:solidFill>
              </a:rPr>
              <a:t>development strategy</a:t>
            </a:r>
            <a:r>
              <a:rPr lang="en-US" dirty="0" smtClean="0"/>
              <a:t> of the project was based on the </a:t>
            </a:r>
            <a:r>
              <a:rPr lang="en-US" dirty="0" smtClean="0">
                <a:solidFill>
                  <a:schemeClr val="hlink"/>
                </a:solidFill>
              </a:rPr>
              <a:t>research and extension</a:t>
            </a:r>
            <a:r>
              <a:rPr lang="en-US" dirty="0" smtClean="0"/>
              <a:t> methods. </a:t>
            </a:r>
          </a:p>
          <a:p>
            <a:pPr algn="just" eaLnBrk="1" hangingPunct="1">
              <a:lnSpc>
                <a:spcPct val="80000"/>
              </a:lnSpc>
              <a:defRPr/>
            </a:pPr>
            <a:endParaRPr lang="en-US" dirty="0" smtClean="0"/>
          </a:p>
          <a:p>
            <a:pPr algn="just" eaLnBrk="1" hangingPunct="1">
              <a:lnSpc>
                <a:spcPct val="80000"/>
              </a:lnSpc>
              <a:defRPr/>
            </a:pPr>
            <a:r>
              <a:rPr lang="en-US" dirty="0" smtClean="0"/>
              <a:t>This approach considered </a:t>
            </a:r>
            <a:r>
              <a:rPr lang="en-US" dirty="0" smtClean="0">
                <a:solidFill>
                  <a:schemeClr val="hlink"/>
                </a:solidFill>
              </a:rPr>
              <a:t>restoring the sense of belonging, community feeling and the conventions of mutual help and cooperative actions</a:t>
            </a:r>
            <a:r>
              <a:rPr lang="en-US" dirty="0" smtClean="0"/>
              <a:t> by </a:t>
            </a:r>
            <a:r>
              <a:rPr lang="en-US" dirty="0" smtClean="0">
                <a:solidFill>
                  <a:schemeClr val="hlink"/>
                </a:solidFill>
              </a:rPr>
              <a:t>creation of local level social and economic organizations.</a:t>
            </a:r>
            <a:r>
              <a:rPr lang="en-US"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A9423E94-EEFA-44B5-BA82-8E113EA6F57B}" type="slidenum">
              <a:rPr lang="en-US" altLang="en-US" sz="1200">
                <a:latin typeface="Arial" panose="020B0604020202020204" pitchFamily="34" charset="0"/>
              </a:rPr>
              <a:pPr>
                <a:spcBef>
                  <a:spcPct val="0"/>
                </a:spcBef>
                <a:buClrTx/>
                <a:buSzTx/>
                <a:buFontTx/>
                <a:buNone/>
              </a:pPr>
              <a:t>13</a:t>
            </a:fld>
            <a:endParaRPr lang="en-US" altLang="en-US" sz="1200">
              <a:latin typeface="Arial" panose="020B0604020202020204" pitchFamily="34" charset="0"/>
            </a:endParaRPr>
          </a:p>
        </p:txBody>
      </p:sp>
      <p:sp>
        <p:nvSpPr>
          <p:cNvPr id="34819" name="Rectangle 3"/>
          <p:cNvSpPr>
            <a:spLocks noGrp="1" noChangeArrowheads="1"/>
          </p:cNvSpPr>
          <p:nvPr>
            <p:ph type="body" idx="1"/>
          </p:nvPr>
        </p:nvSpPr>
        <p:spPr>
          <a:xfrm>
            <a:off x="457200" y="533400"/>
            <a:ext cx="8229600" cy="5562600"/>
          </a:xfrm>
        </p:spPr>
        <p:txBody>
          <a:bodyPr/>
          <a:lstStyle/>
          <a:p>
            <a:pPr algn="just" eaLnBrk="1" hangingPunct="1">
              <a:lnSpc>
                <a:spcPct val="80000"/>
              </a:lnSpc>
              <a:defRPr/>
            </a:pPr>
            <a:r>
              <a:rPr lang="en-US" sz="2800" dirty="0" smtClean="0"/>
              <a:t>OPP assumed that with the growth of </a:t>
            </a:r>
            <a:r>
              <a:rPr lang="en-US" sz="2800" dirty="0" smtClean="0">
                <a:solidFill>
                  <a:schemeClr val="hlink"/>
                </a:solidFill>
              </a:rPr>
              <a:t>social organizations</a:t>
            </a:r>
            <a:r>
              <a:rPr lang="en-US" sz="2800" dirty="0" smtClean="0"/>
              <a:t> and the abilities of </a:t>
            </a:r>
            <a:r>
              <a:rPr lang="en-US" sz="2800" dirty="0" smtClean="0">
                <a:solidFill>
                  <a:schemeClr val="hlink"/>
                </a:solidFill>
              </a:rPr>
              <a:t>financial management</a:t>
            </a:r>
            <a:r>
              <a:rPr lang="en-US" sz="2800" dirty="0" smtClean="0"/>
              <a:t>, services and material conditions, sanitation, training and employment would begin to improve.  </a:t>
            </a:r>
          </a:p>
          <a:p>
            <a:pPr algn="just" eaLnBrk="1" hangingPunct="1">
              <a:lnSpc>
                <a:spcPct val="80000"/>
              </a:lnSpc>
              <a:defRPr/>
            </a:pPr>
            <a:endParaRPr lang="en-US" sz="2800" dirty="0" smtClean="0"/>
          </a:p>
          <a:p>
            <a:pPr algn="just" eaLnBrk="1" hangingPunct="1">
              <a:lnSpc>
                <a:spcPct val="80000"/>
              </a:lnSpc>
              <a:defRPr/>
            </a:pPr>
            <a:r>
              <a:rPr lang="en-US" sz="2800" dirty="0" smtClean="0"/>
              <a:t>The </a:t>
            </a:r>
            <a:r>
              <a:rPr lang="en-US" sz="2800" dirty="0" smtClean="0">
                <a:solidFill>
                  <a:schemeClr val="hlink"/>
                </a:solidFill>
              </a:rPr>
              <a:t>development strategy</a:t>
            </a:r>
            <a:r>
              <a:rPr lang="en-US" sz="2800" dirty="0" smtClean="0"/>
              <a:t> of research and extension considered the </a:t>
            </a:r>
            <a:r>
              <a:rPr lang="en-US" sz="2800" dirty="0" smtClean="0">
                <a:solidFill>
                  <a:schemeClr val="hlink"/>
                </a:solidFill>
              </a:rPr>
              <a:t>physical development</a:t>
            </a:r>
            <a:r>
              <a:rPr lang="en-US" sz="2800" dirty="0" smtClean="0"/>
              <a:t> </a:t>
            </a:r>
            <a:r>
              <a:rPr lang="en-US" sz="2800" dirty="0" smtClean="0">
                <a:solidFill>
                  <a:schemeClr val="hlink"/>
                </a:solidFill>
              </a:rPr>
              <a:t>plans as obsolete model</a:t>
            </a:r>
            <a:r>
              <a:rPr lang="en-US" sz="2800" dirty="0" smtClean="0"/>
              <a:t> and </a:t>
            </a:r>
            <a:r>
              <a:rPr lang="en-US" sz="2800" dirty="0" smtClean="0">
                <a:solidFill>
                  <a:schemeClr val="hlink"/>
                </a:solidFill>
              </a:rPr>
              <a:t>focused on innovative approach</a:t>
            </a:r>
            <a:r>
              <a:rPr lang="en-US" sz="2800" dirty="0" smtClean="0"/>
              <a:t> of working with communities through process of investigation, local consultation, experiments and evaluation (</a:t>
            </a:r>
            <a:r>
              <a:rPr lang="en-US" sz="2800" i="1" dirty="0" smtClean="0">
                <a:solidFill>
                  <a:schemeClr val="hlink"/>
                </a:solidFill>
              </a:rPr>
              <a:t>Social Learning Process</a:t>
            </a:r>
            <a:r>
              <a:rPr lang="en-US" sz="2800" dirty="0" smtClean="0"/>
              <a:t>). </a:t>
            </a:r>
          </a:p>
          <a:p>
            <a:pPr algn="just" eaLnBrk="1" hangingPunct="1">
              <a:lnSpc>
                <a:spcPct val="80000"/>
              </a:lnSpc>
              <a:defRPr/>
            </a:pPr>
            <a:endParaRPr lang="en-US" sz="2800" dirty="0" smtClean="0"/>
          </a:p>
          <a:p>
            <a:pPr algn="just" eaLnBrk="1" hangingPunct="1">
              <a:lnSpc>
                <a:spcPct val="80000"/>
              </a:lnSpc>
              <a:defRPr/>
            </a:pPr>
            <a:r>
              <a:rPr lang="en-US" sz="2800" dirty="0" smtClean="0"/>
              <a:t>OPP utilized</a:t>
            </a:r>
            <a:r>
              <a:rPr lang="en-US" sz="2800" dirty="0" smtClean="0">
                <a:solidFill>
                  <a:schemeClr val="hlink"/>
                </a:solidFill>
              </a:rPr>
              <a:t> existing stock of social capital</a:t>
            </a:r>
            <a:r>
              <a:rPr lang="en-US" sz="2800" dirty="0" smtClean="0"/>
              <a:t> by engaging local communities in sanitation projects using ‘research and extension’ method.</a:t>
            </a:r>
          </a:p>
          <a:p>
            <a:pPr eaLnBrk="1" hangingPunct="1">
              <a:lnSpc>
                <a:spcPct val="80000"/>
              </a:lnSpc>
              <a:defRPr/>
            </a:pPr>
            <a:endParaRPr lang="en-US" sz="2800" dirty="0" smtClean="0"/>
          </a:p>
          <a:p>
            <a:pPr eaLnBrk="1" hangingPunct="1">
              <a:lnSpc>
                <a:spcPct val="80000"/>
              </a:lnSpc>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832F218-200C-4239-A39E-70FC4001E60D}" type="slidenum">
              <a:rPr lang="en-US" altLang="en-US" sz="1200">
                <a:latin typeface="Arial" panose="020B0604020202020204" pitchFamily="34" charset="0"/>
              </a:rPr>
              <a:pPr>
                <a:spcBef>
                  <a:spcPct val="0"/>
                </a:spcBef>
                <a:buClrTx/>
                <a:buSzTx/>
                <a:buFontTx/>
                <a:buNone/>
              </a:pPr>
              <a:t>14</a:t>
            </a:fld>
            <a:endParaRPr lang="en-US" altLang="en-US" sz="1200">
              <a:latin typeface="Arial" panose="020B0604020202020204" pitchFamily="34" charset="0"/>
            </a:endParaRPr>
          </a:p>
        </p:txBody>
      </p:sp>
      <p:sp>
        <p:nvSpPr>
          <p:cNvPr id="35843" name="Rectangle 3"/>
          <p:cNvSpPr>
            <a:spLocks noGrp="1" noChangeArrowheads="1"/>
          </p:cNvSpPr>
          <p:nvPr>
            <p:ph type="body" idx="1"/>
          </p:nvPr>
        </p:nvSpPr>
        <p:spPr>
          <a:xfrm>
            <a:off x="250825" y="457200"/>
            <a:ext cx="8458200" cy="5516563"/>
          </a:xfrm>
        </p:spPr>
        <p:txBody>
          <a:bodyPr/>
          <a:lstStyle/>
          <a:p>
            <a:pPr algn="just" eaLnBrk="1" hangingPunct="1">
              <a:lnSpc>
                <a:spcPct val="90000"/>
              </a:lnSpc>
              <a:defRPr/>
            </a:pPr>
            <a:r>
              <a:rPr lang="en-US" sz="2800" dirty="0" smtClean="0"/>
              <a:t>This means that first the OPP would thoroughly analyze the problems of Orangi and the popular methods of solving them.</a:t>
            </a:r>
          </a:p>
          <a:p>
            <a:pPr algn="just" eaLnBrk="1" hangingPunct="1">
              <a:lnSpc>
                <a:spcPct val="90000"/>
              </a:lnSpc>
              <a:defRPr/>
            </a:pPr>
            <a:endParaRPr lang="en-US" sz="2000" dirty="0" smtClean="0"/>
          </a:p>
          <a:p>
            <a:pPr algn="just" eaLnBrk="1" hangingPunct="1">
              <a:lnSpc>
                <a:spcPct val="90000"/>
              </a:lnSpc>
              <a:defRPr/>
            </a:pPr>
            <a:r>
              <a:rPr lang="en-US" sz="2800" dirty="0" smtClean="0"/>
              <a:t>Then, through social-cum-technical research, OPP would try to develop a better package of advice and offer it to the people. </a:t>
            </a:r>
          </a:p>
          <a:p>
            <a:pPr algn="just" eaLnBrk="1" hangingPunct="1">
              <a:lnSpc>
                <a:spcPct val="90000"/>
              </a:lnSpc>
              <a:defRPr/>
            </a:pPr>
            <a:endParaRPr lang="en-US" sz="2000" dirty="0" smtClean="0"/>
          </a:p>
          <a:p>
            <a:pPr algn="just" eaLnBrk="1" hangingPunct="1">
              <a:lnSpc>
                <a:spcPct val="90000"/>
              </a:lnSpc>
              <a:defRPr/>
            </a:pPr>
            <a:r>
              <a:rPr lang="en-US" sz="2800" dirty="0" smtClean="0"/>
              <a:t>Through this approach, OPP was successful to motivate people to take control of their development in their own hands. </a:t>
            </a:r>
          </a:p>
          <a:p>
            <a:pPr algn="just" eaLnBrk="1" hangingPunct="1">
              <a:lnSpc>
                <a:spcPct val="90000"/>
              </a:lnSpc>
              <a:defRPr/>
            </a:pPr>
            <a:endParaRPr lang="en-US" sz="2000" dirty="0" smtClean="0"/>
          </a:p>
          <a:p>
            <a:pPr algn="just" eaLnBrk="1" hangingPunct="1">
              <a:lnSpc>
                <a:spcPct val="90000"/>
              </a:lnSpc>
              <a:defRPr/>
            </a:pPr>
            <a:r>
              <a:rPr lang="en-US" sz="2800" dirty="0" smtClean="0"/>
              <a:t>Once people realized that they can solve their problems by themselves, they started to take volunteer actions to construct sewerage system in their streets.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7EFDED1-7D17-42DF-8EE2-2146F8809FF6}" type="slidenum">
              <a:rPr lang="en-US" altLang="en-US" sz="1200">
                <a:latin typeface="Arial" panose="020B0604020202020204" pitchFamily="34" charset="0"/>
              </a:rPr>
              <a:pPr>
                <a:spcBef>
                  <a:spcPct val="0"/>
                </a:spcBef>
                <a:buClrTx/>
                <a:buSzTx/>
                <a:buFontTx/>
                <a:buNone/>
              </a:pPr>
              <a:t>15</a:t>
            </a:fld>
            <a:endParaRPr lang="en-US" altLang="en-US" sz="1200">
              <a:latin typeface="Arial" panose="020B0604020202020204" pitchFamily="34" charset="0"/>
            </a:endParaRPr>
          </a:p>
        </p:txBody>
      </p:sp>
      <p:sp>
        <p:nvSpPr>
          <p:cNvPr id="36866" name="Rectangle 2"/>
          <p:cNvSpPr>
            <a:spLocks noGrp="1" noRot="1" noChangeArrowheads="1"/>
          </p:cNvSpPr>
          <p:nvPr>
            <p:ph type="title"/>
          </p:nvPr>
        </p:nvSpPr>
        <p:spPr>
          <a:xfrm>
            <a:off x="457200" y="152400"/>
            <a:ext cx="8229600" cy="1143000"/>
          </a:xfrm>
        </p:spPr>
        <p:txBody>
          <a:bodyPr/>
          <a:lstStyle/>
          <a:p>
            <a:pPr eaLnBrk="1" hangingPunct="1">
              <a:defRPr/>
            </a:pPr>
            <a:r>
              <a:rPr lang="en-US" sz="3600" b="0" dirty="0" smtClean="0"/>
              <a:t>Barriers causing Low Trust Situation in Orangi Town</a:t>
            </a:r>
            <a:endParaRPr lang="en-US" sz="3600" dirty="0" smtClean="0"/>
          </a:p>
        </p:txBody>
      </p:sp>
      <p:sp>
        <p:nvSpPr>
          <p:cNvPr id="36867" name="Rectangle 3"/>
          <p:cNvSpPr>
            <a:spLocks noGrp="1" noChangeArrowheads="1"/>
          </p:cNvSpPr>
          <p:nvPr>
            <p:ph type="body" idx="1"/>
          </p:nvPr>
        </p:nvSpPr>
        <p:spPr>
          <a:xfrm>
            <a:off x="114300" y="1304925"/>
            <a:ext cx="8915400" cy="5181600"/>
          </a:xfrm>
        </p:spPr>
        <p:txBody>
          <a:bodyPr/>
          <a:lstStyle/>
          <a:p>
            <a:pPr algn="just" eaLnBrk="1" hangingPunct="1">
              <a:lnSpc>
                <a:spcPct val="80000"/>
              </a:lnSpc>
              <a:defRPr/>
            </a:pPr>
            <a:r>
              <a:rPr lang="en-US" sz="2800" dirty="0" smtClean="0"/>
              <a:t>There were four major barriers that were creating vicious circle of distrust and underdevelopment in Orangi Town. </a:t>
            </a:r>
          </a:p>
          <a:p>
            <a:pPr algn="just" eaLnBrk="1" hangingPunct="1">
              <a:lnSpc>
                <a:spcPct val="80000"/>
              </a:lnSpc>
              <a:defRPr/>
            </a:pPr>
            <a:endParaRPr lang="en-US" sz="2800" dirty="0" smtClean="0"/>
          </a:p>
          <a:p>
            <a:pPr algn="just" eaLnBrk="1" hangingPunct="1">
              <a:lnSpc>
                <a:spcPct val="80000"/>
              </a:lnSpc>
              <a:defRPr/>
            </a:pPr>
            <a:r>
              <a:rPr lang="en-US" sz="2800" dirty="0" smtClean="0"/>
              <a:t>These were</a:t>
            </a:r>
            <a:r>
              <a:rPr lang="en-US" sz="2800" dirty="0" smtClean="0">
                <a:solidFill>
                  <a:schemeClr val="hlink"/>
                </a:solidFill>
              </a:rPr>
              <a:t> </a:t>
            </a:r>
            <a:r>
              <a:rPr lang="en-US" sz="2800" b="1" dirty="0" smtClean="0">
                <a:solidFill>
                  <a:schemeClr val="hlink"/>
                </a:solidFill>
              </a:rPr>
              <a:t>psychological</a:t>
            </a:r>
            <a:r>
              <a:rPr lang="en-US" sz="2800" dirty="0" smtClean="0"/>
              <a:t>, </a:t>
            </a:r>
            <a:r>
              <a:rPr lang="en-US" sz="2800" b="1" dirty="0" smtClean="0">
                <a:solidFill>
                  <a:schemeClr val="hlink"/>
                </a:solidFill>
              </a:rPr>
              <a:t>economic</a:t>
            </a:r>
            <a:r>
              <a:rPr lang="en-US" sz="2800" dirty="0" smtClean="0"/>
              <a:t>, </a:t>
            </a:r>
            <a:r>
              <a:rPr lang="en-US" sz="2800" b="1" dirty="0" smtClean="0">
                <a:solidFill>
                  <a:schemeClr val="hlink"/>
                </a:solidFill>
              </a:rPr>
              <a:t>technical</a:t>
            </a:r>
            <a:r>
              <a:rPr lang="en-US" sz="2800" dirty="0" smtClean="0"/>
              <a:t> and </a:t>
            </a:r>
            <a:r>
              <a:rPr lang="en-US" sz="2800" b="1" dirty="0" smtClean="0">
                <a:solidFill>
                  <a:schemeClr val="hlink"/>
                </a:solidFill>
              </a:rPr>
              <a:t>social</a:t>
            </a:r>
            <a:r>
              <a:rPr lang="en-US" sz="2800" b="1" dirty="0" smtClean="0"/>
              <a:t> </a:t>
            </a:r>
            <a:r>
              <a:rPr lang="en-US" sz="2800" dirty="0" smtClean="0"/>
              <a:t>barriers</a:t>
            </a:r>
            <a:r>
              <a:rPr lang="en-US" sz="2800" b="1" dirty="0" smtClean="0"/>
              <a:t>.</a:t>
            </a:r>
          </a:p>
          <a:p>
            <a:pPr algn="just" eaLnBrk="1" hangingPunct="1">
              <a:lnSpc>
                <a:spcPct val="80000"/>
              </a:lnSpc>
              <a:defRPr/>
            </a:pPr>
            <a:endParaRPr lang="en-US" sz="2800" dirty="0" smtClean="0"/>
          </a:p>
          <a:p>
            <a:pPr algn="just" eaLnBrk="1" hangingPunct="1">
              <a:lnSpc>
                <a:spcPct val="80000"/>
              </a:lnSpc>
              <a:defRPr/>
            </a:pPr>
            <a:r>
              <a:rPr lang="en-US" sz="2800" dirty="0" smtClean="0"/>
              <a:t>These </a:t>
            </a:r>
            <a:r>
              <a:rPr lang="en-US" sz="2800" dirty="0" smtClean="0">
                <a:solidFill>
                  <a:schemeClr val="hlink"/>
                </a:solidFill>
              </a:rPr>
              <a:t>barriers were strengthening the reliance on government agencies</a:t>
            </a:r>
            <a:r>
              <a:rPr lang="en-US" sz="2800" dirty="0" smtClean="0"/>
              <a:t> to solve the local problems of communities in Orangi Town.</a:t>
            </a:r>
          </a:p>
          <a:p>
            <a:pPr algn="just" eaLnBrk="1" hangingPunct="1">
              <a:lnSpc>
                <a:spcPct val="80000"/>
              </a:lnSpc>
              <a:defRPr/>
            </a:pPr>
            <a:endParaRPr lang="en-US" sz="2800" dirty="0" smtClean="0"/>
          </a:p>
          <a:p>
            <a:pPr algn="just" eaLnBrk="1" hangingPunct="1">
              <a:lnSpc>
                <a:spcPct val="80000"/>
              </a:lnSpc>
              <a:defRPr/>
            </a:pPr>
            <a:r>
              <a:rPr lang="en-US" sz="2800" dirty="0" smtClean="0"/>
              <a:t>OPP considered that </a:t>
            </a:r>
            <a:r>
              <a:rPr lang="en-US" sz="2800" dirty="0" smtClean="0">
                <a:solidFill>
                  <a:schemeClr val="hlink"/>
                </a:solidFill>
              </a:rPr>
              <a:t>unless these barriers are removed</a:t>
            </a:r>
            <a:r>
              <a:rPr lang="en-US" sz="2800" dirty="0" smtClean="0"/>
              <a:t>, communities could not be able to build a self-financed and self-managed underground sanitation system in Orangi Town.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484300B7-7546-4E9F-B984-98024ECB9500}" type="slidenum">
              <a:rPr lang="en-US" altLang="en-US" sz="1200">
                <a:latin typeface="Arial" panose="020B0604020202020204" pitchFamily="34" charset="0"/>
              </a:rPr>
              <a:pPr>
                <a:spcBef>
                  <a:spcPct val="0"/>
                </a:spcBef>
                <a:buClrTx/>
                <a:buSzTx/>
                <a:buFontTx/>
                <a:buNone/>
              </a:pPr>
              <a:t>16</a:t>
            </a:fld>
            <a:endParaRPr lang="en-US" altLang="en-US" sz="1200">
              <a:latin typeface="Arial" panose="020B0604020202020204" pitchFamily="34" charset="0"/>
            </a:endParaRPr>
          </a:p>
        </p:txBody>
      </p:sp>
      <p:sp>
        <p:nvSpPr>
          <p:cNvPr id="37891" name="Rectangle 3"/>
          <p:cNvSpPr>
            <a:spLocks noGrp="1" noChangeArrowheads="1"/>
          </p:cNvSpPr>
          <p:nvPr>
            <p:ph type="body" idx="1"/>
          </p:nvPr>
        </p:nvSpPr>
        <p:spPr>
          <a:xfrm>
            <a:off x="457200" y="619125"/>
            <a:ext cx="8001000" cy="5592763"/>
          </a:xfrm>
        </p:spPr>
        <p:txBody>
          <a:bodyPr/>
          <a:lstStyle/>
          <a:p>
            <a:pPr marL="660400" indent="-660400" eaLnBrk="1" hangingPunct="1">
              <a:lnSpc>
                <a:spcPct val="80000"/>
              </a:lnSpc>
              <a:buFont typeface="Wingdings" panose="05000000000000000000" pitchFamily="2" charset="2"/>
              <a:buNone/>
              <a:defRPr/>
            </a:pPr>
            <a:r>
              <a:rPr lang="en-US" sz="3600" b="1" dirty="0" smtClean="0">
                <a:solidFill>
                  <a:schemeClr val="hlink"/>
                </a:solidFill>
              </a:rPr>
              <a:t>Psychological barrier</a:t>
            </a:r>
            <a:r>
              <a:rPr lang="en-US" sz="3600" dirty="0" smtClean="0">
                <a:solidFill>
                  <a:schemeClr val="hlink"/>
                </a:solidFill>
              </a:rPr>
              <a:t>: </a:t>
            </a:r>
          </a:p>
          <a:p>
            <a:pPr marL="660400" indent="-660400" eaLnBrk="1" hangingPunct="1">
              <a:lnSpc>
                <a:spcPct val="80000"/>
              </a:lnSpc>
              <a:defRPr/>
            </a:pPr>
            <a:endParaRPr lang="en-US" sz="2000" dirty="0" smtClean="0"/>
          </a:p>
          <a:p>
            <a:pPr marL="660400" indent="-660400" algn="just" eaLnBrk="1" hangingPunct="1">
              <a:lnSpc>
                <a:spcPct val="80000"/>
              </a:lnSpc>
              <a:defRPr/>
            </a:pPr>
            <a:r>
              <a:rPr lang="en-US" dirty="0" smtClean="0"/>
              <a:t>The </a:t>
            </a:r>
            <a:r>
              <a:rPr lang="en-US" dirty="0" smtClean="0">
                <a:solidFill>
                  <a:schemeClr val="hlink"/>
                </a:solidFill>
              </a:rPr>
              <a:t>reliance</a:t>
            </a:r>
            <a:r>
              <a:rPr lang="en-US" dirty="0" smtClean="0"/>
              <a:t> and </a:t>
            </a:r>
            <a:r>
              <a:rPr lang="en-US" dirty="0" smtClean="0">
                <a:solidFill>
                  <a:schemeClr val="hlink"/>
                </a:solidFill>
              </a:rPr>
              <a:t>expectations</a:t>
            </a:r>
            <a:r>
              <a:rPr lang="en-US" dirty="0" smtClean="0"/>
              <a:t> from government agencies were very high.</a:t>
            </a:r>
          </a:p>
          <a:p>
            <a:pPr marL="660400" indent="-660400" algn="just" eaLnBrk="1" hangingPunct="1">
              <a:lnSpc>
                <a:spcPct val="80000"/>
              </a:lnSpc>
              <a:defRPr/>
            </a:pPr>
            <a:endParaRPr lang="en-US" sz="2000" dirty="0" smtClean="0"/>
          </a:p>
          <a:p>
            <a:pPr marL="660400" indent="-660400" algn="just" eaLnBrk="1" hangingPunct="1">
              <a:lnSpc>
                <a:spcPct val="80000"/>
              </a:lnSpc>
              <a:defRPr/>
            </a:pPr>
            <a:r>
              <a:rPr lang="en-US" dirty="0" smtClean="0"/>
              <a:t>Communities strongly believed that </a:t>
            </a:r>
            <a:r>
              <a:rPr lang="en-US" dirty="0" smtClean="0">
                <a:solidFill>
                  <a:schemeClr val="hlink"/>
                </a:solidFill>
              </a:rPr>
              <a:t>government must provide</a:t>
            </a:r>
            <a:r>
              <a:rPr lang="en-US" dirty="0" smtClean="0"/>
              <a:t> the underground </a:t>
            </a:r>
            <a:r>
              <a:rPr lang="en-US" dirty="0" smtClean="0">
                <a:solidFill>
                  <a:schemeClr val="hlink"/>
                </a:solidFill>
              </a:rPr>
              <a:t>sewerage system</a:t>
            </a:r>
            <a:r>
              <a:rPr lang="en-US" dirty="0" smtClean="0"/>
              <a:t> without any financial burden on communities. </a:t>
            </a:r>
          </a:p>
          <a:p>
            <a:pPr marL="660400" indent="-660400" algn="just" eaLnBrk="1" hangingPunct="1">
              <a:lnSpc>
                <a:spcPct val="80000"/>
              </a:lnSpc>
              <a:defRPr/>
            </a:pPr>
            <a:endParaRPr lang="en-US" sz="2000" dirty="0" smtClean="0"/>
          </a:p>
          <a:p>
            <a:pPr marL="660400" indent="-660400" algn="just" eaLnBrk="1" hangingPunct="1">
              <a:lnSpc>
                <a:spcPct val="80000"/>
              </a:lnSpc>
              <a:defRPr/>
            </a:pPr>
            <a:r>
              <a:rPr lang="en-US" dirty="0" smtClean="0"/>
              <a:t>It was considered that </a:t>
            </a:r>
            <a:r>
              <a:rPr lang="en-US" dirty="0" smtClean="0">
                <a:solidFill>
                  <a:schemeClr val="hlink"/>
                </a:solidFill>
              </a:rPr>
              <a:t>communities must pressurize government</a:t>
            </a:r>
            <a:r>
              <a:rPr lang="en-US" dirty="0" smtClean="0"/>
              <a:t> agencies to provide sewerage system as it provides to other residential areas.</a:t>
            </a:r>
          </a:p>
          <a:p>
            <a:pPr marL="660400" indent="-660400" eaLnBrk="1" hangingPunct="1">
              <a:lnSpc>
                <a:spcPct val="80000"/>
              </a:lnSpc>
              <a:defRPr/>
            </a:pPr>
            <a:endParaRPr lang="en-US" sz="2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5C32890E-A3B5-4C60-A499-ED22C4C4341C}" type="slidenum">
              <a:rPr lang="en-US" altLang="en-US" sz="1200">
                <a:latin typeface="Arial" panose="020B0604020202020204" pitchFamily="34" charset="0"/>
              </a:rPr>
              <a:pPr>
                <a:spcBef>
                  <a:spcPct val="0"/>
                </a:spcBef>
                <a:buClrTx/>
                <a:buSzTx/>
                <a:buFontTx/>
                <a:buNone/>
              </a:pPr>
              <a:t>17</a:t>
            </a:fld>
            <a:endParaRPr lang="en-US" altLang="en-US" sz="1200">
              <a:latin typeface="Arial" panose="020B0604020202020204" pitchFamily="34" charset="0"/>
            </a:endParaRPr>
          </a:p>
        </p:txBody>
      </p:sp>
      <p:sp>
        <p:nvSpPr>
          <p:cNvPr id="31747" name="Rectangle 3"/>
          <p:cNvSpPr>
            <a:spLocks noGrp="1" noChangeArrowheads="1"/>
          </p:cNvSpPr>
          <p:nvPr>
            <p:ph type="body" idx="1"/>
          </p:nvPr>
        </p:nvSpPr>
        <p:spPr>
          <a:xfrm>
            <a:off x="381000" y="762000"/>
            <a:ext cx="8229600" cy="4525963"/>
          </a:xfrm>
        </p:spPr>
        <p:txBody>
          <a:bodyPr/>
          <a:lstStyle/>
          <a:p>
            <a:pPr eaLnBrk="1" hangingPunct="1">
              <a:lnSpc>
                <a:spcPct val="80000"/>
              </a:lnSpc>
              <a:buFont typeface="Wingdings" panose="05000000000000000000" pitchFamily="2" charset="2"/>
              <a:buNone/>
              <a:defRPr/>
            </a:pPr>
            <a:r>
              <a:rPr lang="en-US" sz="3600" b="1" dirty="0" smtClean="0">
                <a:solidFill>
                  <a:schemeClr val="hlink"/>
                </a:solidFill>
              </a:rPr>
              <a:t>Economic barrier</a:t>
            </a:r>
            <a:r>
              <a:rPr lang="en-US" sz="3600" dirty="0" smtClean="0">
                <a:solidFill>
                  <a:schemeClr val="hlink"/>
                </a:solidFill>
              </a:rPr>
              <a:t>: </a:t>
            </a:r>
          </a:p>
          <a:p>
            <a:pPr eaLnBrk="1" hangingPunct="1">
              <a:lnSpc>
                <a:spcPct val="80000"/>
              </a:lnSpc>
              <a:defRPr/>
            </a:pPr>
            <a:endParaRPr lang="en-US" sz="2800" dirty="0" smtClean="0">
              <a:solidFill>
                <a:schemeClr val="hlink"/>
              </a:solidFill>
            </a:endParaRPr>
          </a:p>
          <a:p>
            <a:pPr algn="just" eaLnBrk="1" hangingPunct="1">
              <a:lnSpc>
                <a:spcPct val="80000"/>
              </a:lnSpc>
              <a:defRPr/>
            </a:pPr>
            <a:r>
              <a:rPr lang="en-US" sz="2800" dirty="0" smtClean="0"/>
              <a:t>The </a:t>
            </a:r>
            <a:r>
              <a:rPr lang="en-US" sz="2800" dirty="0" smtClean="0">
                <a:solidFill>
                  <a:schemeClr val="hlink"/>
                </a:solidFill>
              </a:rPr>
              <a:t>conventional cost</a:t>
            </a:r>
            <a:r>
              <a:rPr lang="en-US" sz="2800" dirty="0" smtClean="0"/>
              <a:t> of building an underground sanitation system </a:t>
            </a:r>
            <a:r>
              <a:rPr lang="en-US" sz="2800" dirty="0" smtClean="0">
                <a:solidFill>
                  <a:schemeClr val="hlink"/>
                </a:solidFill>
              </a:rPr>
              <a:t>was beyond the paying capacity</a:t>
            </a:r>
            <a:r>
              <a:rPr lang="en-US" sz="2800" dirty="0" smtClean="0"/>
              <a:t> of low-income families.</a:t>
            </a:r>
          </a:p>
          <a:p>
            <a:pPr algn="just" eaLnBrk="1" hangingPunct="1">
              <a:lnSpc>
                <a:spcPct val="80000"/>
              </a:lnSpc>
              <a:defRPr/>
            </a:pPr>
            <a:endParaRPr lang="en-US" sz="2800" dirty="0" smtClean="0"/>
          </a:p>
          <a:p>
            <a:pPr algn="just" eaLnBrk="1" hangingPunct="1">
              <a:lnSpc>
                <a:spcPct val="80000"/>
              </a:lnSpc>
              <a:defRPr/>
            </a:pPr>
            <a:r>
              <a:rPr lang="en-US" sz="2800" dirty="0" smtClean="0">
                <a:solidFill>
                  <a:schemeClr val="hlink"/>
                </a:solidFill>
              </a:rPr>
              <a:t>Poor communities</a:t>
            </a:r>
            <a:r>
              <a:rPr lang="en-US" sz="2800" dirty="0" smtClean="0"/>
              <a:t> were not ready to take responsibility any financial share to work together with government agencies. (</a:t>
            </a:r>
            <a:r>
              <a:rPr lang="en-US" sz="2800" dirty="0" smtClean="0">
                <a:solidFill>
                  <a:schemeClr val="hlink"/>
                </a:solidFill>
              </a:rPr>
              <a:t>Low extend trust</a:t>
            </a:r>
            <a:r>
              <a:rPr lang="en-US" sz="2800" dirty="0" smtClean="0"/>
              <a:t>) </a:t>
            </a:r>
          </a:p>
          <a:p>
            <a:pPr algn="just" eaLnBrk="1" hangingPunct="1">
              <a:lnSpc>
                <a:spcPct val="80000"/>
              </a:lnSpc>
              <a:defRPr/>
            </a:pPr>
            <a:endParaRPr lang="en-US" sz="2800" dirty="0" smtClean="0"/>
          </a:p>
          <a:p>
            <a:pPr algn="just" eaLnBrk="1" hangingPunct="1">
              <a:lnSpc>
                <a:spcPct val="80000"/>
              </a:lnSpc>
              <a:defRPr/>
            </a:pPr>
            <a:r>
              <a:rPr lang="en-US" sz="2800" dirty="0" smtClean="0"/>
              <a:t>The </a:t>
            </a:r>
            <a:r>
              <a:rPr lang="en-US" sz="2800" dirty="0" smtClean="0">
                <a:solidFill>
                  <a:schemeClr val="hlink"/>
                </a:solidFill>
              </a:rPr>
              <a:t>conventional methods of implementation</a:t>
            </a:r>
            <a:r>
              <a:rPr lang="en-US" sz="2800" dirty="0" smtClean="0"/>
              <a:t> of plans through </a:t>
            </a:r>
            <a:r>
              <a:rPr lang="en-US" sz="2800" dirty="0" smtClean="0">
                <a:solidFill>
                  <a:schemeClr val="hlink"/>
                </a:solidFill>
              </a:rPr>
              <a:t>bureaucratic channels</a:t>
            </a:r>
            <a:r>
              <a:rPr lang="en-US" sz="2800" dirty="0" smtClean="0"/>
              <a:t> in government agencies </a:t>
            </a:r>
            <a:r>
              <a:rPr lang="en-US" sz="2800" dirty="0" smtClean="0">
                <a:solidFill>
                  <a:schemeClr val="hlink"/>
                </a:solidFill>
              </a:rPr>
              <a:t>increased the construction cost too high</a:t>
            </a:r>
            <a:r>
              <a:rPr lang="en-US" sz="2800" dirty="0" smtClean="0"/>
              <a:t> that was beyond the affordability of poor communities. </a:t>
            </a:r>
          </a:p>
          <a:p>
            <a:pPr algn="just" eaLnBrk="1" hangingPunct="1">
              <a:lnSpc>
                <a:spcPct val="80000"/>
              </a:lnSpc>
              <a:defRPr/>
            </a:pP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DDCA0E2-8896-47D1-B4E1-61022E3CFCCD}" type="slidenum">
              <a:rPr lang="en-US" altLang="en-US" sz="1200">
                <a:latin typeface="Arial" panose="020B0604020202020204" pitchFamily="34" charset="0"/>
              </a:rPr>
              <a:pPr>
                <a:spcBef>
                  <a:spcPct val="0"/>
                </a:spcBef>
                <a:buClrTx/>
                <a:buSzTx/>
                <a:buFontTx/>
                <a:buNone/>
              </a:pPr>
              <a:t>18</a:t>
            </a:fld>
            <a:endParaRPr lang="en-US" altLang="en-US" sz="1200">
              <a:latin typeface="Arial" panose="020B0604020202020204" pitchFamily="34" charset="0"/>
            </a:endParaRPr>
          </a:p>
        </p:txBody>
      </p:sp>
      <p:sp>
        <p:nvSpPr>
          <p:cNvPr id="32771" name="Rectangle 3"/>
          <p:cNvSpPr>
            <a:spLocks noGrp="1" noChangeArrowheads="1"/>
          </p:cNvSpPr>
          <p:nvPr>
            <p:ph type="body" idx="1"/>
          </p:nvPr>
        </p:nvSpPr>
        <p:spPr>
          <a:xfrm>
            <a:off x="428625" y="609600"/>
            <a:ext cx="8229600" cy="5410200"/>
          </a:xfrm>
        </p:spPr>
        <p:txBody>
          <a:bodyPr/>
          <a:lstStyle/>
          <a:p>
            <a:pPr marL="660400" indent="-660400" eaLnBrk="1" hangingPunct="1">
              <a:lnSpc>
                <a:spcPct val="80000"/>
              </a:lnSpc>
              <a:buFont typeface="Wingdings" panose="05000000000000000000" pitchFamily="2" charset="2"/>
              <a:buNone/>
              <a:defRPr/>
            </a:pPr>
            <a:r>
              <a:rPr lang="en-US" sz="3600" b="1" dirty="0" smtClean="0">
                <a:solidFill>
                  <a:schemeClr val="hlink"/>
                </a:solidFill>
              </a:rPr>
              <a:t>Technical barrier</a:t>
            </a:r>
            <a:r>
              <a:rPr lang="en-US" sz="3600" dirty="0" smtClean="0">
                <a:solidFill>
                  <a:schemeClr val="hlink"/>
                </a:solidFill>
              </a:rPr>
              <a:t>:</a:t>
            </a:r>
            <a:r>
              <a:rPr lang="en-US" sz="3600" dirty="0" smtClean="0"/>
              <a:t>  </a:t>
            </a:r>
          </a:p>
          <a:p>
            <a:pPr marL="660400" indent="-660400" eaLnBrk="1" hangingPunct="1">
              <a:lnSpc>
                <a:spcPct val="80000"/>
              </a:lnSpc>
              <a:defRPr/>
            </a:pPr>
            <a:endParaRPr lang="en-US" sz="2000" dirty="0" smtClean="0"/>
          </a:p>
          <a:p>
            <a:pPr marL="660400" indent="-660400" algn="just" eaLnBrk="1" hangingPunct="1">
              <a:lnSpc>
                <a:spcPct val="80000"/>
              </a:lnSpc>
              <a:defRPr/>
            </a:pPr>
            <a:r>
              <a:rPr lang="en-US" sz="2800" dirty="0" smtClean="0"/>
              <a:t>Local communities and local mesons </a:t>
            </a:r>
            <a:r>
              <a:rPr lang="en-US" sz="2800" dirty="0" smtClean="0">
                <a:solidFill>
                  <a:schemeClr val="hlink"/>
                </a:solidFill>
              </a:rPr>
              <a:t>did not possess enough technical skills</a:t>
            </a:r>
            <a:r>
              <a:rPr lang="en-US" sz="2800" dirty="0" smtClean="0"/>
              <a:t> required to construct underground sanitation system. </a:t>
            </a:r>
          </a:p>
          <a:p>
            <a:pPr marL="660400" indent="-660400" algn="just" eaLnBrk="1" hangingPunct="1">
              <a:lnSpc>
                <a:spcPct val="80000"/>
              </a:lnSpc>
              <a:defRPr/>
            </a:pPr>
            <a:r>
              <a:rPr lang="en-US" sz="2800" dirty="0" smtClean="0"/>
              <a:t>It was thought that </a:t>
            </a:r>
            <a:r>
              <a:rPr lang="en-US" sz="2800" dirty="0" smtClean="0">
                <a:solidFill>
                  <a:schemeClr val="hlink"/>
                </a:solidFill>
              </a:rPr>
              <a:t>only engineers</a:t>
            </a:r>
            <a:r>
              <a:rPr lang="en-US" sz="2800" dirty="0" smtClean="0"/>
              <a:t> of the government </a:t>
            </a:r>
            <a:r>
              <a:rPr lang="en-US" sz="2800" dirty="0" smtClean="0">
                <a:solidFill>
                  <a:schemeClr val="hlink"/>
                </a:solidFill>
              </a:rPr>
              <a:t>can construct sewerage system</a:t>
            </a:r>
            <a:r>
              <a:rPr lang="en-US" sz="2800" dirty="0" smtClean="0"/>
              <a:t>.</a:t>
            </a:r>
          </a:p>
          <a:p>
            <a:pPr marL="0" indent="0" eaLnBrk="1" hangingPunct="1">
              <a:lnSpc>
                <a:spcPct val="80000"/>
              </a:lnSpc>
              <a:buFont typeface="Wingdings" panose="05000000000000000000" pitchFamily="2" charset="2"/>
              <a:buNone/>
              <a:defRPr/>
            </a:pPr>
            <a:endParaRPr lang="en-US" sz="2000" b="1" dirty="0" smtClean="0"/>
          </a:p>
          <a:p>
            <a:pPr marL="660400" indent="-660400" eaLnBrk="1" hangingPunct="1">
              <a:lnSpc>
                <a:spcPct val="80000"/>
              </a:lnSpc>
              <a:buFont typeface="Wingdings" panose="05000000000000000000" pitchFamily="2" charset="2"/>
              <a:buNone/>
              <a:defRPr/>
            </a:pPr>
            <a:r>
              <a:rPr lang="en-US" sz="3600" b="1" dirty="0" smtClean="0">
                <a:solidFill>
                  <a:schemeClr val="hlink"/>
                </a:solidFill>
              </a:rPr>
              <a:t>Sociological barrier</a:t>
            </a:r>
            <a:r>
              <a:rPr lang="en-US" sz="3600" dirty="0" smtClean="0">
                <a:solidFill>
                  <a:schemeClr val="hlink"/>
                </a:solidFill>
              </a:rPr>
              <a:t>:</a:t>
            </a:r>
          </a:p>
          <a:p>
            <a:pPr marL="660400" indent="-660400" algn="just" eaLnBrk="1" hangingPunct="1">
              <a:lnSpc>
                <a:spcPct val="80000"/>
              </a:lnSpc>
              <a:defRPr/>
            </a:pPr>
            <a:r>
              <a:rPr lang="en-US" sz="2800" dirty="0" smtClean="0"/>
              <a:t>Even if the above three barriers were removed, the </a:t>
            </a:r>
            <a:r>
              <a:rPr lang="en-US" sz="2800" dirty="0" smtClean="0">
                <a:solidFill>
                  <a:schemeClr val="hlink"/>
                </a:solidFill>
              </a:rPr>
              <a:t>strongest barrier was sociological barrier</a:t>
            </a:r>
            <a:r>
              <a:rPr lang="en-US" sz="2800" dirty="0" smtClean="0"/>
              <a:t> i.e. individually </a:t>
            </a:r>
            <a:r>
              <a:rPr lang="en-US" sz="2800" dirty="0" smtClean="0">
                <a:solidFill>
                  <a:schemeClr val="hlink"/>
                </a:solidFill>
              </a:rPr>
              <a:t>every household was willing to solve the problem</a:t>
            </a:r>
            <a:r>
              <a:rPr lang="en-US" sz="2800" dirty="0" smtClean="0"/>
              <a:t>, but they were </a:t>
            </a:r>
            <a:r>
              <a:rPr lang="en-US" sz="2800" dirty="0" smtClean="0">
                <a:solidFill>
                  <a:schemeClr val="hlink"/>
                </a:solidFill>
              </a:rPr>
              <a:t>lacking social networking</a:t>
            </a:r>
            <a:r>
              <a:rPr lang="en-US" sz="2800" dirty="0" smtClean="0"/>
              <a:t> for </a:t>
            </a:r>
            <a:r>
              <a:rPr lang="en-US" sz="2800" dirty="0" smtClean="0">
                <a:solidFill>
                  <a:schemeClr val="hlink"/>
                </a:solidFill>
              </a:rPr>
              <a:t>collectively actions</a:t>
            </a:r>
            <a:r>
              <a:rPr lang="en-US" sz="2800" dirty="0"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2555BBE-3526-429A-944A-78A1ACFE86EA}" type="slidenum">
              <a:rPr lang="en-US" altLang="en-US" sz="1200">
                <a:latin typeface="Arial" panose="020B0604020202020204" pitchFamily="34" charset="0"/>
              </a:rPr>
              <a:pPr>
                <a:spcBef>
                  <a:spcPct val="0"/>
                </a:spcBef>
                <a:buClrTx/>
                <a:buSzTx/>
                <a:buFontTx/>
                <a:buNone/>
              </a:pPr>
              <a:t>19</a:t>
            </a:fld>
            <a:endParaRPr lang="en-US" altLang="en-US" sz="1200">
              <a:latin typeface="Arial" panose="020B0604020202020204" pitchFamily="34" charset="0"/>
            </a:endParaRPr>
          </a:p>
        </p:txBody>
      </p:sp>
      <p:sp>
        <p:nvSpPr>
          <p:cNvPr id="33794" name="Rectangle 2"/>
          <p:cNvSpPr>
            <a:spLocks noGrp="1" noRot="1" noChangeArrowheads="1"/>
          </p:cNvSpPr>
          <p:nvPr>
            <p:ph type="title"/>
          </p:nvPr>
        </p:nvSpPr>
        <p:spPr>
          <a:xfrm>
            <a:off x="457200" y="76200"/>
            <a:ext cx="8229600" cy="1143000"/>
          </a:xfrm>
        </p:spPr>
        <p:txBody>
          <a:bodyPr/>
          <a:lstStyle/>
          <a:p>
            <a:pPr eaLnBrk="1" hangingPunct="1">
              <a:defRPr/>
            </a:pPr>
            <a:r>
              <a:rPr lang="en-US" sz="4000" dirty="0" smtClean="0"/>
              <a:t>How these barriers were minimized?</a:t>
            </a:r>
          </a:p>
        </p:txBody>
      </p:sp>
      <p:sp>
        <p:nvSpPr>
          <p:cNvPr id="33795" name="Rectangle 3"/>
          <p:cNvSpPr>
            <a:spLocks noGrp="1" noChangeArrowheads="1"/>
          </p:cNvSpPr>
          <p:nvPr>
            <p:ph type="body" idx="1"/>
          </p:nvPr>
        </p:nvSpPr>
        <p:spPr>
          <a:xfrm>
            <a:off x="431800" y="1066800"/>
            <a:ext cx="8229600" cy="4724400"/>
          </a:xfrm>
        </p:spPr>
        <p:txBody>
          <a:bodyPr/>
          <a:lstStyle/>
          <a:p>
            <a:pPr marL="381000" indent="-381000" algn="just" eaLnBrk="1" hangingPunct="1">
              <a:lnSpc>
                <a:spcPct val="80000"/>
              </a:lnSpc>
              <a:buFontTx/>
              <a:buAutoNum type="arabicPeriod"/>
              <a:defRPr/>
            </a:pPr>
            <a:r>
              <a:rPr lang="en-US" dirty="0" smtClean="0"/>
              <a:t>These barriers were interdependent and complicated strengthening each other to discourage local communities to take collective actions. </a:t>
            </a:r>
          </a:p>
          <a:p>
            <a:pPr marL="381000" indent="-381000" algn="just" eaLnBrk="1" hangingPunct="1">
              <a:lnSpc>
                <a:spcPct val="80000"/>
              </a:lnSpc>
              <a:buFontTx/>
              <a:buAutoNum type="arabicPeriod"/>
              <a:defRPr/>
            </a:pPr>
            <a:endParaRPr lang="en-US" sz="2000" dirty="0" smtClean="0"/>
          </a:p>
          <a:p>
            <a:pPr marL="381000" indent="-381000" algn="just" eaLnBrk="1" hangingPunct="1">
              <a:lnSpc>
                <a:spcPct val="80000"/>
              </a:lnSpc>
              <a:buFontTx/>
              <a:buAutoNum type="arabicPeriod"/>
              <a:defRPr/>
            </a:pPr>
            <a:r>
              <a:rPr lang="en-US" dirty="0" smtClean="0"/>
              <a:t>Therefore the main problem was to break these barriers. </a:t>
            </a:r>
          </a:p>
          <a:p>
            <a:pPr marL="381000" indent="-381000" algn="just" eaLnBrk="1" hangingPunct="1">
              <a:lnSpc>
                <a:spcPct val="80000"/>
              </a:lnSpc>
              <a:buFontTx/>
              <a:buAutoNum type="arabicPeriod"/>
              <a:defRPr/>
            </a:pPr>
            <a:endParaRPr lang="en-US" sz="2000" dirty="0" smtClean="0"/>
          </a:p>
          <a:p>
            <a:pPr marL="381000" indent="-381000" algn="just" eaLnBrk="1" hangingPunct="1">
              <a:lnSpc>
                <a:spcPct val="80000"/>
              </a:lnSpc>
              <a:buFontTx/>
              <a:buAutoNum type="arabicPeriod"/>
              <a:defRPr/>
            </a:pPr>
            <a:r>
              <a:rPr lang="en-US" dirty="0" smtClean="0"/>
              <a:t>OPP considered that </a:t>
            </a:r>
            <a:r>
              <a:rPr lang="en-US" b="1" dirty="0" smtClean="0"/>
              <a:t>involving local communities</a:t>
            </a:r>
            <a:r>
              <a:rPr lang="en-US" dirty="0" smtClean="0"/>
              <a:t> in the process of identifying the solutions of the problem, impact on their health along with the vision of development could </a:t>
            </a:r>
            <a:r>
              <a:rPr lang="en-US" b="1" dirty="0" smtClean="0"/>
              <a:t>break the psychological barrier</a:t>
            </a:r>
            <a:r>
              <a:rPr lang="en-US" dirty="0" smtClean="0"/>
              <a:t> to reduce reliance on the government agencies.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32DC95A3-0CFC-4493-9AC7-1B8CD422F703}" type="slidenum">
              <a:rPr lang="en-US" altLang="en-US" sz="1200">
                <a:latin typeface="Arial" panose="020B0604020202020204" pitchFamily="34" charset="0"/>
              </a:rPr>
              <a:pPr>
                <a:spcBef>
                  <a:spcPct val="0"/>
                </a:spcBef>
                <a:buClrTx/>
                <a:buSzTx/>
                <a:buFontTx/>
                <a:buNone/>
              </a:pPr>
              <a:t>2</a:t>
            </a:fld>
            <a:endParaRPr lang="en-US" altLang="en-US" sz="1200">
              <a:latin typeface="Arial" panose="020B0604020202020204" pitchFamily="34" charset="0"/>
            </a:endParaRPr>
          </a:p>
        </p:txBody>
      </p:sp>
      <p:sp>
        <p:nvSpPr>
          <p:cNvPr id="5122" name="Rectangle 2"/>
          <p:cNvSpPr>
            <a:spLocks noGrp="1" noRot="1" noChangeArrowheads="1"/>
          </p:cNvSpPr>
          <p:nvPr>
            <p:ph type="title"/>
          </p:nvPr>
        </p:nvSpPr>
        <p:spPr>
          <a:xfrm>
            <a:off x="838200" y="228600"/>
            <a:ext cx="8077200" cy="914400"/>
          </a:xfrm>
        </p:spPr>
        <p:txBody>
          <a:bodyPr/>
          <a:lstStyle/>
          <a:p>
            <a:pPr eaLnBrk="1" hangingPunct="1">
              <a:defRPr/>
            </a:pPr>
            <a:r>
              <a:rPr lang="en-US" sz="3600" b="0" dirty="0" smtClean="0">
                <a:solidFill>
                  <a:schemeClr val="hlink"/>
                </a:solidFill>
              </a:rPr>
              <a:t>Orangi Town Pilot Project (OPP)</a:t>
            </a:r>
          </a:p>
        </p:txBody>
      </p:sp>
      <p:sp>
        <p:nvSpPr>
          <p:cNvPr id="5123" name="Rectangle 3"/>
          <p:cNvSpPr>
            <a:spLocks noGrp="1" noChangeArrowheads="1"/>
          </p:cNvSpPr>
          <p:nvPr>
            <p:ph type="body" idx="1"/>
          </p:nvPr>
        </p:nvSpPr>
        <p:spPr>
          <a:xfrm>
            <a:off x="0" y="1065213"/>
            <a:ext cx="9144000" cy="5334000"/>
          </a:xfrm>
        </p:spPr>
        <p:txBody>
          <a:bodyPr/>
          <a:lstStyle/>
          <a:p>
            <a:pPr algn="just" eaLnBrk="1" hangingPunct="1">
              <a:lnSpc>
                <a:spcPct val="90000"/>
              </a:lnSpc>
              <a:defRPr/>
            </a:pPr>
            <a:r>
              <a:rPr lang="en-US" sz="2800" dirty="0" smtClean="0"/>
              <a:t>Orangi Town with 1.2 million population is the </a:t>
            </a:r>
            <a:r>
              <a:rPr lang="en-US" sz="2800" dirty="0" smtClean="0">
                <a:solidFill>
                  <a:schemeClr val="hlink"/>
                </a:solidFill>
              </a:rPr>
              <a:t>largest squatters settlement</a:t>
            </a:r>
            <a:r>
              <a:rPr lang="en-US" sz="2800" dirty="0" smtClean="0"/>
              <a:t> of Pakistan covering an area of around </a:t>
            </a:r>
            <a:r>
              <a:rPr lang="en-US" sz="2800" dirty="0" smtClean="0">
                <a:solidFill>
                  <a:schemeClr val="hlink"/>
                </a:solidFill>
              </a:rPr>
              <a:t>8,000 acres </a:t>
            </a:r>
            <a:r>
              <a:rPr lang="en-US" sz="2800" dirty="0" smtClean="0"/>
              <a:t>established in 1960. </a:t>
            </a:r>
            <a:endParaRPr lang="en-US" sz="2800" dirty="0" smtClean="0">
              <a:solidFill>
                <a:schemeClr val="hlink"/>
              </a:solidFill>
            </a:endParaRPr>
          </a:p>
          <a:p>
            <a:pPr algn="just" eaLnBrk="1" hangingPunct="1">
              <a:lnSpc>
                <a:spcPct val="90000"/>
              </a:lnSpc>
              <a:defRPr/>
            </a:pPr>
            <a:endParaRPr lang="en-US" sz="2000" dirty="0" smtClean="0"/>
          </a:p>
          <a:p>
            <a:pPr algn="just" eaLnBrk="1" hangingPunct="1">
              <a:lnSpc>
                <a:spcPct val="90000"/>
              </a:lnSpc>
              <a:defRPr/>
            </a:pPr>
            <a:r>
              <a:rPr lang="en-US" sz="2800" dirty="0" smtClean="0"/>
              <a:t>In Orangi Town the </a:t>
            </a:r>
            <a:r>
              <a:rPr lang="en-US" sz="2800" dirty="0" smtClean="0">
                <a:solidFill>
                  <a:schemeClr val="hlink"/>
                </a:solidFill>
              </a:rPr>
              <a:t>sewerage system was not existing</a:t>
            </a:r>
            <a:r>
              <a:rPr lang="en-US" sz="2800" dirty="0" smtClean="0"/>
              <a:t> and due to the </a:t>
            </a:r>
            <a:r>
              <a:rPr lang="en-US" sz="2800" dirty="0" smtClean="0">
                <a:solidFill>
                  <a:schemeClr val="hlink"/>
                </a:solidFill>
              </a:rPr>
              <a:t>illegal status</a:t>
            </a:r>
            <a:r>
              <a:rPr lang="en-US" sz="2800" dirty="0" smtClean="0"/>
              <a:t> of the Orangi, the </a:t>
            </a:r>
            <a:r>
              <a:rPr lang="en-US" sz="2800" dirty="0" smtClean="0">
                <a:solidFill>
                  <a:schemeClr val="hlink"/>
                </a:solidFill>
              </a:rPr>
              <a:t>Government</a:t>
            </a:r>
            <a:r>
              <a:rPr lang="en-US" sz="2800" dirty="0" smtClean="0"/>
              <a:t> was </a:t>
            </a:r>
            <a:r>
              <a:rPr lang="en-US" sz="2800" dirty="0" smtClean="0">
                <a:solidFill>
                  <a:schemeClr val="hlink"/>
                </a:solidFill>
              </a:rPr>
              <a:t>not ready to provide</a:t>
            </a:r>
            <a:r>
              <a:rPr lang="en-US" sz="2800" dirty="0" smtClean="0"/>
              <a:t> sanitation services without any charge. The </a:t>
            </a:r>
            <a:r>
              <a:rPr lang="en-US" sz="2800" dirty="0" smtClean="0">
                <a:solidFill>
                  <a:schemeClr val="hlink"/>
                </a:solidFill>
              </a:rPr>
              <a:t>estimated cost</a:t>
            </a:r>
            <a:r>
              <a:rPr lang="en-US" sz="2800" dirty="0" smtClean="0"/>
              <a:t> for the provision of sanitation system in Orangi was </a:t>
            </a:r>
            <a:r>
              <a:rPr lang="en-US" sz="2800" b="1" dirty="0" smtClean="0">
                <a:solidFill>
                  <a:schemeClr val="hlink"/>
                </a:solidFill>
              </a:rPr>
              <a:t>$8.5 million</a:t>
            </a:r>
            <a:r>
              <a:rPr lang="en-US" sz="2800" dirty="0" smtClean="0"/>
              <a:t>. </a:t>
            </a:r>
          </a:p>
          <a:p>
            <a:pPr algn="just" eaLnBrk="1" hangingPunct="1">
              <a:lnSpc>
                <a:spcPct val="90000"/>
              </a:lnSpc>
              <a:defRPr/>
            </a:pPr>
            <a:endParaRPr lang="en-US" sz="2000" dirty="0" smtClean="0"/>
          </a:p>
          <a:p>
            <a:pPr algn="just" eaLnBrk="1" hangingPunct="1">
              <a:lnSpc>
                <a:spcPct val="90000"/>
              </a:lnSpc>
              <a:defRPr/>
            </a:pPr>
            <a:r>
              <a:rPr lang="en-US" sz="2800" dirty="0" smtClean="0"/>
              <a:t>In early 1980, the </a:t>
            </a:r>
            <a:r>
              <a:rPr lang="en-US" sz="2800" dirty="0" smtClean="0">
                <a:solidFill>
                  <a:schemeClr val="hlink"/>
                </a:solidFill>
              </a:rPr>
              <a:t>poor communities</a:t>
            </a:r>
            <a:r>
              <a:rPr lang="en-US" sz="2800" dirty="0" smtClean="0"/>
              <a:t> of </a:t>
            </a:r>
            <a:r>
              <a:rPr lang="en-US" sz="2800" dirty="0" smtClean="0">
                <a:solidFill>
                  <a:schemeClr val="hlink"/>
                </a:solidFill>
              </a:rPr>
              <a:t>Orangi Town</a:t>
            </a:r>
            <a:r>
              <a:rPr lang="en-US" sz="2800" dirty="0" smtClean="0"/>
              <a:t> started to </a:t>
            </a:r>
            <a:r>
              <a:rPr lang="en-US" sz="2800" dirty="0" smtClean="0">
                <a:solidFill>
                  <a:schemeClr val="hlink"/>
                </a:solidFill>
              </a:rPr>
              <a:t>organize themselves</a:t>
            </a:r>
            <a:r>
              <a:rPr lang="en-US" sz="2800" dirty="0" smtClean="0"/>
              <a:t> and initiated </a:t>
            </a:r>
            <a:r>
              <a:rPr lang="en-US" sz="2800" dirty="0" smtClean="0">
                <a:solidFill>
                  <a:schemeClr val="hlink"/>
                </a:solidFill>
              </a:rPr>
              <a:t>cooperative actions</a:t>
            </a:r>
            <a:r>
              <a:rPr lang="en-US" sz="2800" dirty="0" smtClean="0"/>
              <a:t> to construct their underground sewerage system starting at lane level.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D3EAAD4A-31EB-4A30-A30B-CF8A9AFF8702}" type="slidenum">
              <a:rPr lang="en-US" altLang="en-US" sz="1200">
                <a:latin typeface="Arial" panose="020B0604020202020204" pitchFamily="34" charset="0"/>
              </a:rPr>
              <a:pPr>
                <a:spcBef>
                  <a:spcPct val="0"/>
                </a:spcBef>
                <a:buClrTx/>
                <a:buSzTx/>
                <a:buFontTx/>
                <a:buNone/>
              </a:pPr>
              <a:t>20</a:t>
            </a:fld>
            <a:endParaRPr lang="en-US" altLang="en-US" sz="1200">
              <a:latin typeface="Arial" panose="020B0604020202020204" pitchFamily="34" charset="0"/>
            </a:endParaRPr>
          </a:p>
        </p:txBody>
      </p:sp>
      <p:sp>
        <p:nvSpPr>
          <p:cNvPr id="38915" name="Rectangle 3"/>
          <p:cNvSpPr>
            <a:spLocks noGrp="1" noChangeArrowheads="1"/>
          </p:cNvSpPr>
          <p:nvPr>
            <p:ph type="body" idx="1"/>
          </p:nvPr>
        </p:nvSpPr>
        <p:spPr>
          <a:xfrm>
            <a:off x="228600" y="381000"/>
            <a:ext cx="8458200" cy="5592763"/>
          </a:xfrm>
        </p:spPr>
        <p:txBody>
          <a:bodyPr/>
          <a:lstStyle/>
          <a:p>
            <a:pPr marL="609600" indent="-609600" algn="just" eaLnBrk="1" hangingPunct="1">
              <a:lnSpc>
                <a:spcPct val="80000"/>
              </a:lnSpc>
              <a:buFontTx/>
              <a:buAutoNum type="arabicPeriod" startAt="4"/>
              <a:defRPr/>
            </a:pPr>
            <a:r>
              <a:rPr lang="en-US" dirty="0" smtClean="0">
                <a:solidFill>
                  <a:schemeClr val="hlink"/>
                </a:solidFill>
              </a:rPr>
              <a:t>Minimizing the cost</a:t>
            </a:r>
            <a:r>
              <a:rPr lang="en-US" dirty="0" smtClean="0"/>
              <a:t> of the underground sanitation system through </a:t>
            </a:r>
            <a:r>
              <a:rPr lang="en-US" dirty="0" smtClean="0">
                <a:solidFill>
                  <a:schemeClr val="hlink"/>
                </a:solidFill>
              </a:rPr>
              <a:t>innovative designs</a:t>
            </a:r>
            <a:r>
              <a:rPr lang="en-US" dirty="0" smtClean="0"/>
              <a:t> using </a:t>
            </a:r>
            <a:r>
              <a:rPr lang="en-US" dirty="0" smtClean="0">
                <a:solidFill>
                  <a:schemeClr val="hlink"/>
                </a:solidFill>
              </a:rPr>
              <a:t>locally available material</a:t>
            </a:r>
            <a:r>
              <a:rPr lang="en-US" dirty="0" smtClean="0"/>
              <a:t> could bring down the cost of the development affordable to local communities (</a:t>
            </a:r>
            <a:r>
              <a:rPr lang="en-US" b="1" dirty="0" smtClean="0"/>
              <a:t>breaking the economic barrier</a:t>
            </a:r>
            <a:r>
              <a:rPr lang="en-US" dirty="0" smtClean="0"/>
              <a:t>).</a:t>
            </a:r>
          </a:p>
          <a:p>
            <a:pPr marL="609600" indent="-609600" algn="just" eaLnBrk="1" hangingPunct="1">
              <a:lnSpc>
                <a:spcPct val="80000"/>
              </a:lnSpc>
              <a:buFontTx/>
              <a:buNone/>
              <a:defRPr/>
            </a:pPr>
            <a:endParaRPr lang="en-US" sz="1800" dirty="0" smtClean="0"/>
          </a:p>
          <a:p>
            <a:pPr marL="609600" indent="-609600" algn="just" eaLnBrk="1" hangingPunct="1">
              <a:lnSpc>
                <a:spcPct val="80000"/>
              </a:lnSpc>
              <a:buFontTx/>
              <a:buAutoNum type="arabicPeriod" startAt="4"/>
              <a:defRPr/>
            </a:pPr>
            <a:r>
              <a:rPr lang="en-US" dirty="0" smtClean="0"/>
              <a:t>Provision of </a:t>
            </a:r>
            <a:r>
              <a:rPr lang="en-US" dirty="0" smtClean="0">
                <a:solidFill>
                  <a:schemeClr val="hlink"/>
                </a:solidFill>
              </a:rPr>
              <a:t>trainings through direct involvement in construction process</a:t>
            </a:r>
            <a:r>
              <a:rPr lang="en-US" dirty="0" smtClean="0"/>
              <a:t> might increase the skills of communities and local mesons to take over the control of their construction process (</a:t>
            </a:r>
            <a:r>
              <a:rPr lang="en-US" b="1" dirty="0" smtClean="0"/>
              <a:t>breaking technical barrier</a:t>
            </a:r>
            <a:r>
              <a:rPr lang="en-US" dirty="0" smtClean="0"/>
              <a:t>). </a:t>
            </a:r>
          </a:p>
          <a:p>
            <a:pPr marL="609600" indent="-609600" algn="just" eaLnBrk="1" hangingPunct="1">
              <a:lnSpc>
                <a:spcPct val="80000"/>
              </a:lnSpc>
              <a:buFontTx/>
              <a:buNone/>
              <a:defRPr/>
            </a:pPr>
            <a:endParaRPr lang="en-US" sz="1800" dirty="0" smtClean="0"/>
          </a:p>
          <a:p>
            <a:pPr marL="609600" indent="-609600" algn="just" eaLnBrk="1" hangingPunct="1">
              <a:lnSpc>
                <a:spcPct val="80000"/>
              </a:lnSpc>
              <a:buFontTx/>
              <a:buAutoNum type="arabicPeriod" startAt="4"/>
              <a:defRPr/>
            </a:pPr>
            <a:r>
              <a:rPr lang="en-US" dirty="0" smtClean="0"/>
              <a:t>Finally </a:t>
            </a:r>
            <a:r>
              <a:rPr lang="en-US" b="1" dirty="0" smtClean="0">
                <a:solidFill>
                  <a:schemeClr val="hlink"/>
                </a:solidFill>
              </a:rPr>
              <a:t>sociological barrier</a:t>
            </a:r>
            <a:r>
              <a:rPr lang="en-US" dirty="0" smtClean="0"/>
              <a:t> was thought to be broken through </a:t>
            </a:r>
            <a:r>
              <a:rPr lang="en-US" b="1" dirty="0" smtClean="0">
                <a:solidFill>
                  <a:schemeClr val="hlink"/>
                </a:solidFill>
              </a:rPr>
              <a:t>social organization</a:t>
            </a:r>
            <a:r>
              <a:rPr lang="en-US" dirty="0" smtClean="0"/>
              <a:t> at lane level. </a:t>
            </a:r>
            <a:endParaRPr 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01FE9AE1-8A50-40A3-9ABF-B788789365F2}" type="slidenum">
              <a:rPr lang="en-US" altLang="en-US" sz="1200">
                <a:latin typeface="Arial" panose="020B0604020202020204" pitchFamily="34" charset="0"/>
              </a:rPr>
              <a:pPr>
                <a:spcBef>
                  <a:spcPct val="0"/>
                </a:spcBef>
                <a:buClrTx/>
                <a:buSzTx/>
                <a:buFontTx/>
                <a:buNone/>
              </a:pPr>
              <a:t>21</a:t>
            </a:fld>
            <a:endParaRPr lang="en-US" altLang="en-US" sz="1200">
              <a:latin typeface="Arial" panose="020B0604020202020204" pitchFamily="34" charset="0"/>
            </a:endParaRPr>
          </a:p>
        </p:txBody>
      </p:sp>
      <p:sp>
        <p:nvSpPr>
          <p:cNvPr id="44034" name="Rectangle 2"/>
          <p:cNvSpPr>
            <a:spLocks noGrp="1" noRot="1" noChangeArrowheads="1"/>
          </p:cNvSpPr>
          <p:nvPr>
            <p:ph type="title"/>
          </p:nvPr>
        </p:nvSpPr>
        <p:spPr>
          <a:xfrm>
            <a:off x="457200" y="0"/>
            <a:ext cx="8229600" cy="1143000"/>
          </a:xfrm>
        </p:spPr>
        <p:txBody>
          <a:bodyPr/>
          <a:lstStyle/>
          <a:p>
            <a:pPr eaLnBrk="1" hangingPunct="1">
              <a:defRPr/>
            </a:pPr>
            <a:r>
              <a:rPr lang="en-US" sz="4000" dirty="0" smtClean="0"/>
              <a:t>Achievements of OPP</a:t>
            </a:r>
          </a:p>
        </p:txBody>
      </p:sp>
      <p:sp>
        <p:nvSpPr>
          <p:cNvPr id="44035" name="Rectangle 3"/>
          <p:cNvSpPr>
            <a:spLocks noGrp="1" noChangeArrowheads="1"/>
          </p:cNvSpPr>
          <p:nvPr>
            <p:ph type="body" idx="1"/>
          </p:nvPr>
        </p:nvSpPr>
        <p:spPr>
          <a:xfrm>
            <a:off x="-25400" y="938213"/>
            <a:ext cx="9144000" cy="5562600"/>
          </a:xfrm>
        </p:spPr>
        <p:txBody>
          <a:bodyPr/>
          <a:lstStyle/>
          <a:p>
            <a:pPr algn="just" eaLnBrk="1" hangingPunct="1">
              <a:lnSpc>
                <a:spcPct val="80000"/>
              </a:lnSpc>
              <a:defRPr/>
            </a:pPr>
            <a:r>
              <a:rPr lang="en-US" sz="2800" dirty="0" smtClean="0"/>
              <a:t>Communities  constructed </a:t>
            </a:r>
            <a:r>
              <a:rPr lang="en-US" sz="2800" b="1" dirty="0" smtClean="0"/>
              <a:t>1.29 million feet</a:t>
            </a:r>
            <a:r>
              <a:rPr lang="en-US" sz="2800" dirty="0" smtClean="0"/>
              <a:t> of underground sewerage by the year 2001.</a:t>
            </a:r>
          </a:p>
          <a:p>
            <a:pPr algn="just" eaLnBrk="1" hangingPunct="1">
              <a:lnSpc>
                <a:spcPct val="80000"/>
              </a:lnSpc>
              <a:defRPr/>
            </a:pPr>
            <a:endParaRPr lang="en-US" sz="2800" dirty="0" smtClean="0"/>
          </a:p>
          <a:p>
            <a:pPr algn="just" eaLnBrk="1" hangingPunct="1">
              <a:lnSpc>
                <a:spcPct val="80000"/>
              </a:lnSpc>
              <a:defRPr/>
            </a:pPr>
            <a:r>
              <a:rPr lang="en-US" sz="2800" dirty="0" smtClean="0"/>
              <a:t>By February 2001, out of total </a:t>
            </a:r>
            <a:r>
              <a:rPr lang="en-US" sz="2800" b="1" dirty="0" smtClean="0"/>
              <a:t>104,917 houses</a:t>
            </a:r>
            <a:r>
              <a:rPr lang="en-US" sz="2800" dirty="0" smtClean="0"/>
              <a:t> more than   92,000 (88%) houses got connected with underground sewerage.  </a:t>
            </a:r>
          </a:p>
          <a:p>
            <a:pPr algn="just" eaLnBrk="1" hangingPunct="1">
              <a:lnSpc>
                <a:spcPct val="80000"/>
              </a:lnSpc>
              <a:defRPr/>
            </a:pPr>
            <a:endParaRPr lang="en-US" sz="2800" dirty="0" smtClean="0"/>
          </a:p>
          <a:p>
            <a:pPr algn="just" eaLnBrk="1" hangingPunct="1">
              <a:lnSpc>
                <a:spcPct val="80000"/>
              </a:lnSpc>
              <a:defRPr/>
            </a:pPr>
            <a:r>
              <a:rPr lang="en-US" sz="2800" dirty="0" smtClean="0"/>
              <a:t>Out of total 7,256 lanes, 6,134 (85%) got sewerage.</a:t>
            </a:r>
          </a:p>
          <a:p>
            <a:pPr algn="just" eaLnBrk="1" hangingPunct="1">
              <a:lnSpc>
                <a:spcPct val="80000"/>
              </a:lnSpc>
              <a:defRPr/>
            </a:pPr>
            <a:endParaRPr lang="en-US" sz="2800" dirty="0" smtClean="0"/>
          </a:p>
          <a:p>
            <a:pPr algn="just" eaLnBrk="1" hangingPunct="1">
              <a:lnSpc>
                <a:spcPct val="80000"/>
              </a:lnSpc>
              <a:defRPr/>
            </a:pPr>
            <a:r>
              <a:rPr lang="en-US" sz="2800" dirty="0" smtClean="0"/>
              <a:t>The work was completed in </a:t>
            </a:r>
            <a:r>
              <a:rPr lang="en-US" sz="2800" b="1" dirty="0" smtClean="0"/>
              <a:t>US$ 1.8 million</a:t>
            </a:r>
            <a:r>
              <a:rPr lang="en-US" sz="2800" dirty="0" smtClean="0"/>
              <a:t> and </a:t>
            </a:r>
            <a:r>
              <a:rPr lang="en-US" sz="2800" b="1" dirty="0" smtClean="0"/>
              <a:t>$ 1.7 million were contributed by people</a:t>
            </a:r>
            <a:r>
              <a:rPr lang="en-US" sz="2800" dirty="0" smtClean="0"/>
              <a:t> themselves.</a:t>
            </a:r>
          </a:p>
          <a:p>
            <a:pPr algn="just" eaLnBrk="1" hangingPunct="1">
              <a:lnSpc>
                <a:spcPct val="80000"/>
              </a:lnSpc>
              <a:defRPr/>
            </a:pPr>
            <a:endParaRPr lang="en-US" sz="2800" dirty="0" smtClean="0"/>
          </a:p>
          <a:p>
            <a:pPr algn="just" eaLnBrk="1" hangingPunct="1">
              <a:lnSpc>
                <a:spcPct val="80000"/>
              </a:lnSpc>
              <a:defRPr/>
            </a:pPr>
            <a:r>
              <a:rPr lang="en-US" sz="2800" dirty="0" smtClean="0"/>
              <a:t>Collective Utilization of social capital for volunteer cooperation is the key to success.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E1667721-DD1E-4B33-9D13-0090493B27B7}" type="slidenum">
              <a:rPr lang="en-US" altLang="en-US" sz="1200">
                <a:latin typeface="Arial" panose="020B0604020202020204" pitchFamily="34" charset="0"/>
              </a:rPr>
              <a:pPr>
                <a:spcBef>
                  <a:spcPct val="0"/>
                </a:spcBef>
                <a:buClrTx/>
                <a:buSzTx/>
                <a:buFontTx/>
                <a:buNone/>
              </a:pPr>
              <a:t>3</a:t>
            </a:fld>
            <a:endParaRPr lang="en-US" altLang="en-US" sz="1200">
              <a:latin typeface="Arial" panose="020B0604020202020204" pitchFamily="34" charset="0"/>
            </a:endParaRPr>
          </a:p>
        </p:txBody>
      </p:sp>
      <p:sp>
        <p:nvSpPr>
          <p:cNvPr id="19459" name="Rectangle 3"/>
          <p:cNvSpPr>
            <a:spLocks noGrp="1" noChangeArrowheads="1"/>
          </p:cNvSpPr>
          <p:nvPr>
            <p:ph type="body" idx="1"/>
          </p:nvPr>
        </p:nvSpPr>
        <p:spPr>
          <a:xfrm>
            <a:off x="457200" y="731838"/>
            <a:ext cx="8229600" cy="5821362"/>
          </a:xfrm>
        </p:spPr>
        <p:txBody>
          <a:bodyPr/>
          <a:lstStyle/>
          <a:p>
            <a:pPr algn="just" eaLnBrk="1" hangingPunct="1">
              <a:lnSpc>
                <a:spcPct val="80000"/>
              </a:lnSpc>
              <a:defRPr/>
            </a:pPr>
            <a:r>
              <a:rPr lang="en-US" dirty="0" smtClean="0"/>
              <a:t>Poor communities inextricably entangled in the </a:t>
            </a:r>
            <a:r>
              <a:rPr lang="en-US" b="1" dirty="0" smtClean="0">
                <a:solidFill>
                  <a:schemeClr val="hlink"/>
                </a:solidFill>
              </a:rPr>
              <a:t>vicious circle of distrust and underdevelopment</a:t>
            </a:r>
            <a:r>
              <a:rPr lang="en-US" dirty="0" smtClean="0"/>
              <a:t> (destitute situation), </a:t>
            </a:r>
            <a:r>
              <a:rPr lang="en-US" dirty="0" smtClean="0">
                <a:solidFill>
                  <a:schemeClr val="hlink"/>
                </a:solidFill>
              </a:rPr>
              <a:t>decided to break their dependency</a:t>
            </a:r>
            <a:r>
              <a:rPr lang="en-US" dirty="0" smtClean="0"/>
              <a:t> </a:t>
            </a:r>
            <a:r>
              <a:rPr lang="en-US" dirty="0" smtClean="0">
                <a:solidFill>
                  <a:schemeClr val="hlink"/>
                </a:solidFill>
              </a:rPr>
              <a:t>on the state</a:t>
            </a:r>
            <a:r>
              <a:rPr lang="en-US" dirty="0" smtClean="0"/>
              <a:t> for construction of environmental sanitation in their lanes and streets in Orangi Town. </a:t>
            </a:r>
          </a:p>
          <a:p>
            <a:pPr algn="just" eaLnBrk="1" hangingPunct="1">
              <a:lnSpc>
                <a:spcPct val="80000"/>
              </a:lnSpc>
              <a:defRPr/>
            </a:pPr>
            <a:endParaRPr lang="en-US" sz="2400" dirty="0" smtClean="0"/>
          </a:p>
          <a:p>
            <a:pPr algn="just" eaLnBrk="1" hangingPunct="1">
              <a:lnSpc>
                <a:spcPct val="80000"/>
              </a:lnSpc>
              <a:defRPr/>
            </a:pPr>
            <a:r>
              <a:rPr lang="en-US" dirty="0" smtClean="0"/>
              <a:t>The </a:t>
            </a:r>
            <a:r>
              <a:rPr lang="en-US" dirty="0" smtClean="0">
                <a:solidFill>
                  <a:schemeClr val="hlink"/>
                </a:solidFill>
              </a:rPr>
              <a:t>unit of development</a:t>
            </a:r>
            <a:r>
              <a:rPr lang="en-US" dirty="0" smtClean="0"/>
              <a:t> was </a:t>
            </a:r>
            <a:r>
              <a:rPr lang="en-US" dirty="0" smtClean="0">
                <a:solidFill>
                  <a:schemeClr val="hlink"/>
                </a:solidFill>
              </a:rPr>
              <a:t>a lane</a:t>
            </a:r>
            <a:r>
              <a:rPr lang="en-US" dirty="0" smtClean="0"/>
              <a:t> normally consisting of </a:t>
            </a:r>
            <a:r>
              <a:rPr lang="en-US" dirty="0" smtClean="0">
                <a:solidFill>
                  <a:schemeClr val="hlink"/>
                </a:solidFill>
              </a:rPr>
              <a:t>20-30 houses</a:t>
            </a:r>
            <a:r>
              <a:rPr lang="en-US" dirty="0" smtClean="0"/>
              <a:t>. </a:t>
            </a:r>
          </a:p>
          <a:p>
            <a:pPr algn="just" eaLnBrk="1" hangingPunct="1">
              <a:lnSpc>
                <a:spcPct val="80000"/>
              </a:lnSpc>
              <a:defRPr/>
            </a:pPr>
            <a:endParaRPr lang="en-US" sz="2400" dirty="0" smtClean="0"/>
          </a:p>
          <a:p>
            <a:pPr algn="just" eaLnBrk="1" hangingPunct="1">
              <a:lnSpc>
                <a:spcPct val="80000"/>
              </a:lnSpc>
              <a:defRPr/>
            </a:pPr>
            <a:r>
              <a:rPr lang="en-US" dirty="0" smtClean="0"/>
              <a:t>Starting from lanes, more than </a:t>
            </a:r>
            <a:r>
              <a:rPr lang="en-US" b="1" dirty="0" smtClean="0">
                <a:solidFill>
                  <a:schemeClr val="hlink"/>
                </a:solidFill>
              </a:rPr>
              <a:t>one million feet</a:t>
            </a:r>
            <a:r>
              <a:rPr lang="en-US" dirty="0" smtClean="0"/>
              <a:t> of underground sewerage was constructed in most parts of Orangi Town </a:t>
            </a:r>
            <a:r>
              <a:rPr lang="en-US" dirty="0" smtClean="0">
                <a:solidFill>
                  <a:schemeClr val="hlink"/>
                </a:solidFill>
              </a:rPr>
              <a:t>through self-financing and self-supervision by communities.</a:t>
            </a:r>
            <a:r>
              <a:rPr lang="en-US"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BE627AF4-D03F-4ED2-B318-227E6F1902E0}" type="slidenum">
              <a:rPr lang="en-US" altLang="en-US" sz="1200">
                <a:latin typeface="Arial" panose="020B0604020202020204" pitchFamily="34" charset="0"/>
              </a:rPr>
              <a:pPr>
                <a:spcBef>
                  <a:spcPct val="0"/>
                </a:spcBef>
                <a:buClrTx/>
                <a:buSzTx/>
                <a:buFontTx/>
                <a:buNone/>
              </a:pPr>
              <a:t>4</a:t>
            </a:fld>
            <a:endParaRPr lang="en-US" altLang="en-US" sz="1200">
              <a:latin typeface="Arial" panose="020B0604020202020204" pitchFamily="34" charset="0"/>
            </a:endParaRPr>
          </a:p>
        </p:txBody>
      </p:sp>
      <p:sp>
        <p:nvSpPr>
          <p:cNvPr id="20483" name="Rectangle 3"/>
          <p:cNvSpPr>
            <a:spLocks noGrp="1" noChangeArrowheads="1"/>
          </p:cNvSpPr>
          <p:nvPr>
            <p:ph type="body" idx="1"/>
          </p:nvPr>
        </p:nvSpPr>
        <p:spPr>
          <a:xfrm>
            <a:off x="152400" y="254000"/>
            <a:ext cx="8763000" cy="6019800"/>
          </a:xfrm>
        </p:spPr>
        <p:txBody>
          <a:bodyPr/>
          <a:lstStyle/>
          <a:p>
            <a:pPr algn="just" eaLnBrk="1" hangingPunct="1">
              <a:lnSpc>
                <a:spcPct val="80000"/>
              </a:lnSpc>
              <a:defRPr/>
            </a:pPr>
            <a:r>
              <a:rPr lang="en-US" sz="2800" b="1" dirty="0" smtClean="0"/>
              <a:t>Communities</a:t>
            </a:r>
            <a:r>
              <a:rPr lang="en-US" sz="2800" dirty="0" smtClean="0"/>
              <a:t> </a:t>
            </a:r>
            <a:r>
              <a:rPr lang="en-US" sz="2800" dirty="0" smtClean="0">
                <a:solidFill>
                  <a:schemeClr val="hlink"/>
                </a:solidFill>
              </a:rPr>
              <a:t>living together</a:t>
            </a:r>
            <a:r>
              <a:rPr lang="en-US" sz="2800" dirty="0" smtClean="0"/>
              <a:t> and facing </a:t>
            </a:r>
            <a:r>
              <a:rPr lang="en-US" sz="2800" dirty="0" smtClean="0">
                <a:solidFill>
                  <a:schemeClr val="hlink"/>
                </a:solidFill>
              </a:rPr>
              <a:t>similar nature of development problem</a:t>
            </a:r>
            <a:r>
              <a:rPr lang="en-US" sz="2800" dirty="0" smtClean="0"/>
              <a:t> </a:t>
            </a:r>
            <a:r>
              <a:rPr lang="en-US" sz="2800" b="1" dirty="0" smtClean="0"/>
              <a:t>can solve their problems</a:t>
            </a:r>
            <a:r>
              <a:rPr lang="en-US" sz="2800" dirty="0" smtClean="0"/>
              <a:t> through </a:t>
            </a:r>
            <a:r>
              <a:rPr lang="en-US" sz="2800" b="1" dirty="0" smtClean="0">
                <a:solidFill>
                  <a:schemeClr val="hlink"/>
                </a:solidFill>
              </a:rPr>
              <a:t>self-financed cooperative actions</a:t>
            </a:r>
            <a:r>
              <a:rPr lang="en-US" sz="2800" dirty="0" smtClean="0"/>
              <a:t> at lane level. </a:t>
            </a:r>
          </a:p>
          <a:p>
            <a:pPr algn="just" eaLnBrk="1" hangingPunct="1">
              <a:lnSpc>
                <a:spcPct val="80000"/>
              </a:lnSpc>
              <a:defRPr/>
            </a:pPr>
            <a:endParaRPr lang="en-US" sz="2000" dirty="0" smtClean="0"/>
          </a:p>
          <a:p>
            <a:pPr algn="just" eaLnBrk="1" hangingPunct="1">
              <a:lnSpc>
                <a:spcPct val="80000"/>
              </a:lnSpc>
              <a:defRPr/>
            </a:pPr>
            <a:r>
              <a:rPr lang="en-US" sz="2800" dirty="0" smtClean="0"/>
              <a:t>The </a:t>
            </a:r>
            <a:r>
              <a:rPr lang="en-US" sz="2800" b="1" dirty="0" smtClean="0">
                <a:solidFill>
                  <a:schemeClr val="hlink"/>
                </a:solidFill>
              </a:rPr>
              <a:t>self-organization strategy</a:t>
            </a:r>
            <a:r>
              <a:rPr lang="en-US" sz="2800" dirty="0" smtClean="0"/>
              <a:t> in case of Orangi Town helped local communities to mobilize their locally available </a:t>
            </a:r>
            <a:r>
              <a:rPr lang="en-US" sz="2800" dirty="0" smtClean="0">
                <a:solidFill>
                  <a:schemeClr val="hlink"/>
                </a:solidFill>
              </a:rPr>
              <a:t>financial and human resources</a:t>
            </a:r>
            <a:r>
              <a:rPr lang="en-US" sz="2800" dirty="0" smtClean="0"/>
              <a:t>.</a:t>
            </a:r>
          </a:p>
          <a:p>
            <a:pPr algn="just" eaLnBrk="1" hangingPunct="1">
              <a:lnSpc>
                <a:spcPct val="80000"/>
              </a:lnSpc>
              <a:defRPr/>
            </a:pPr>
            <a:endParaRPr lang="en-US" sz="2000" dirty="0" smtClean="0"/>
          </a:p>
          <a:p>
            <a:pPr algn="just" eaLnBrk="1" hangingPunct="1">
              <a:lnSpc>
                <a:spcPct val="80000"/>
              </a:lnSpc>
              <a:defRPr/>
            </a:pPr>
            <a:r>
              <a:rPr lang="en-US" sz="2800" dirty="0" smtClean="0"/>
              <a:t>Individuals in the community placed </a:t>
            </a:r>
            <a:r>
              <a:rPr lang="en-US" sz="2800" b="1" dirty="0" smtClean="0"/>
              <a:t>trust on each other to transfer their rights to control decisions for local development</a:t>
            </a:r>
            <a:r>
              <a:rPr lang="en-US" sz="2800" dirty="0" smtClean="0"/>
              <a:t> through social organization (</a:t>
            </a:r>
            <a:r>
              <a:rPr lang="en-US" sz="2800" i="1" dirty="0" smtClean="0">
                <a:solidFill>
                  <a:schemeClr val="hlink"/>
                </a:solidFill>
              </a:rPr>
              <a:t>High Internal Trust).</a:t>
            </a:r>
            <a:r>
              <a:rPr lang="en-US" sz="2800" dirty="0" smtClean="0"/>
              <a:t> </a:t>
            </a:r>
          </a:p>
          <a:p>
            <a:pPr algn="just" eaLnBrk="1" hangingPunct="1">
              <a:lnSpc>
                <a:spcPct val="80000"/>
              </a:lnSpc>
              <a:defRPr/>
            </a:pPr>
            <a:endParaRPr lang="en-US" sz="2000" dirty="0" smtClean="0"/>
          </a:p>
          <a:p>
            <a:pPr algn="just" eaLnBrk="1" hangingPunct="1">
              <a:lnSpc>
                <a:spcPct val="80000"/>
              </a:lnSpc>
              <a:defRPr/>
            </a:pPr>
            <a:r>
              <a:rPr lang="en-US" sz="2800" dirty="0" smtClean="0"/>
              <a:t>A local NGO named </a:t>
            </a:r>
            <a:r>
              <a:rPr lang="en-US" sz="2800" dirty="0" smtClean="0">
                <a:solidFill>
                  <a:schemeClr val="hlink"/>
                </a:solidFill>
              </a:rPr>
              <a:t>Orangi Pilot Project (OPP)</a:t>
            </a:r>
            <a:r>
              <a:rPr lang="en-US" sz="2800" dirty="0" smtClean="0"/>
              <a:t> was involved in Orangi Town for social and technical training. Its purpose was to break their reliance on government and enable communities to take control of their small-scale development activities.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928C58C9-7952-4CED-8701-E307C0796F23}" type="slidenum">
              <a:rPr lang="en-US" altLang="en-US" sz="1200">
                <a:latin typeface="Arial" panose="020B0604020202020204" pitchFamily="34" charset="0"/>
              </a:rPr>
              <a:pPr>
                <a:spcBef>
                  <a:spcPct val="0"/>
                </a:spcBef>
                <a:buClrTx/>
                <a:buSzTx/>
                <a:buFontTx/>
                <a:buNone/>
              </a:pPr>
              <a:t>5</a:t>
            </a:fld>
            <a:endParaRPr lang="en-US" altLang="en-US" sz="1200">
              <a:latin typeface="Arial" panose="020B0604020202020204" pitchFamily="34" charset="0"/>
            </a:endParaRPr>
          </a:p>
        </p:txBody>
      </p:sp>
      <p:sp>
        <p:nvSpPr>
          <p:cNvPr id="22531" name="Rectangle 3"/>
          <p:cNvSpPr>
            <a:spLocks noGrp="1" noChangeArrowheads="1"/>
          </p:cNvSpPr>
          <p:nvPr>
            <p:ph type="body" idx="1"/>
          </p:nvPr>
        </p:nvSpPr>
        <p:spPr>
          <a:xfrm>
            <a:off x="304800" y="501650"/>
            <a:ext cx="8382000" cy="6248400"/>
          </a:xfrm>
        </p:spPr>
        <p:txBody>
          <a:bodyPr/>
          <a:lstStyle/>
          <a:p>
            <a:pPr algn="just" eaLnBrk="1" hangingPunct="1">
              <a:lnSpc>
                <a:spcPct val="90000"/>
              </a:lnSpc>
              <a:defRPr/>
            </a:pPr>
            <a:r>
              <a:rPr lang="en-US" sz="2800" dirty="0" smtClean="0"/>
              <a:t>Since it was an </a:t>
            </a:r>
            <a:r>
              <a:rPr lang="en-US" sz="2800" b="1" dirty="0" smtClean="0"/>
              <a:t>illegal settlement,</a:t>
            </a:r>
            <a:r>
              <a:rPr lang="en-US" sz="2800" dirty="0" smtClean="0"/>
              <a:t> the concerned government agencies were not ready to provide the sanitation services in free of charge to the community.</a:t>
            </a:r>
          </a:p>
          <a:p>
            <a:pPr algn="just" eaLnBrk="1" hangingPunct="1">
              <a:lnSpc>
                <a:spcPct val="90000"/>
              </a:lnSpc>
              <a:defRPr/>
            </a:pPr>
            <a:endParaRPr lang="en-US" sz="2000" dirty="0" smtClean="0"/>
          </a:p>
          <a:p>
            <a:pPr algn="just" eaLnBrk="1" hangingPunct="1">
              <a:lnSpc>
                <a:spcPct val="90000"/>
              </a:lnSpc>
              <a:defRPr/>
            </a:pPr>
            <a:r>
              <a:rPr lang="en-US" sz="2800" dirty="0" smtClean="0"/>
              <a:t>When Orangi Town got access to </a:t>
            </a:r>
            <a:r>
              <a:rPr lang="en-US" sz="2800" b="1" dirty="0" smtClean="0"/>
              <a:t>pipelines of water supply</a:t>
            </a:r>
            <a:r>
              <a:rPr lang="en-US" sz="2800" dirty="0" smtClean="0"/>
              <a:t>, the water consumption and </a:t>
            </a:r>
            <a:r>
              <a:rPr lang="en-US" sz="2800" b="1" dirty="0" smtClean="0"/>
              <a:t>sewerage flow</a:t>
            </a:r>
            <a:r>
              <a:rPr lang="en-US" sz="2800" dirty="0" smtClean="0"/>
              <a:t> started to increase. </a:t>
            </a:r>
          </a:p>
          <a:p>
            <a:pPr algn="just" eaLnBrk="1" hangingPunct="1">
              <a:lnSpc>
                <a:spcPct val="90000"/>
              </a:lnSpc>
              <a:defRPr/>
            </a:pPr>
            <a:endParaRPr lang="en-US" sz="2000" dirty="0" smtClean="0"/>
          </a:p>
          <a:p>
            <a:pPr algn="just" eaLnBrk="1" hangingPunct="1">
              <a:lnSpc>
                <a:spcPct val="90000"/>
              </a:lnSpc>
              <a:defRPr/>
            </a:pPr>
            <a:r>
              <a:rPr lang="en-US" sz="2800" dirty="0" smtClean="0">
                <a:solidFill>
                  <a:schemeClr val="hlink"/>
                </a:solidFill>
              </a:rPr>
              <a:t>Streets often remained full of sewerage</a:t>
            </a:r>
            <a:r>
              <a:rPr lang="en-US" sz="2800" dirty="0" smtClean="0"/>
              <a:t> wastewater and people were facing many health problems with </a:t>
            </a:r>
            <a:r>
              <a:rPr lang="en-US" sz="2800" dirty="0" smtClean="0">
                <a:solidFill>
                  <a:schemeClr val="hlink"/>
                </a:solidFill>
              </a:rPr>
              <a:t>high mortality rate among children</a:t>
            </a:r>
            <a:r>
              <a:rPr lang="en-US" sz="2800" dirty="0" smtClean="0"/>
              <a:t>.</a:t>
            </a:r>
          </a:p>
          <a:p>
            <a:pPr algn="just" eaLnBrk="1" hangingPunct="1">
              <a:lnSpc>
                <a:spcPct val="90000"/>
              </a:lnSpc>
              <a:defRPr/>
            </a:pPr>
            <a:endParaRPr lang="en-US" sz="2000" dirty="0" smtClean="0"/>
          </a:p>
          <a:p>
            <a:pPr algn="just" eaLnBrk="1" hangingPunct="1">
              <a:lnSpc>
                <a:spcPct val="90000"/>
              </a:lnSpc>
              <a:defRPr/>
            </a:pPr>
            <a:r>
              <a:rPr lang="en-US" sz="2800" dirty="0" smtClean="0"/>
              <a:t>People were victims of </a:t>
            </a:r>
            <a:r>
              <a:rPr lang="en-US" sz="2800" b="1" dirty="0" smtClean="0">
                <a:solidFill>
                  <a:schemeClr val="hlink"/>
                </a:solidFill>
              </a:rPr>
              <a:t>waterborne diseases</a:t>
            </a:r>
            <a:r>
              <a:rPr lang="en-US" sz="2800" dirty="0" smtClean="0"/>
              <a:t> and cholera, malaria and T.B. were spreading vastly.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CE0D0630-7C26-4072-B30F-609B9A943E71}" type="slidenum">
              <a:rPr lang="en-US" altLang="en-US" sz="1200">
                <a:latin typeface="Arial" panose="020B0604020202020204" pitchFamily="34" charset="0"/>
              </a:rPr>
              <a:pPr>
                <a:spcBef>
                  <a:spcPct val="0"/>
                </a:spcBef>
                <a:buClrTx/>
                <a:buSzTx/>
                <a:buFontTx/>
                <a:buNone/>
              </a:pPr>
              <a:t>6</a:t>
            </a:fld>
            <a:endParaRPr lang="en-US" altLang="en-US" sz="1200">
              <a:latin typeface="Arial" panose="020B0604020202020204" pitchFamily="34" charset="0"/>
            </a:endParaRPr>
          </a:p>
        </p:txBody>
      </p:sp>
      <p:sp>
        <p:nvSpPr>
          <p:cNvPr id="23555" name="Rectangle 3"/>
          <p:cNvSpPr>
            <a:spLocks noGrp="1" noChangeArrowheads="1"/>
          </p:cNvSpPr>
          <p:nvPr>
            <p:ph type="body" idx="1"/>
          </p:nvPr>
        </p:nvSpPr>
        <p:spPr>
          <a:xfrm>
            <a:off x="381000" y="619125"/>
            <a:ext cx="8458200" cy="5867400"/>
          </a:xfrm>
        </p:spPr>
        <p:txBody>
          <a:bodyPr/>
          <a:lstStyle/>
          <a:p>
            <a:pPr algn="just" eaLnBrk="1" hangingPunct="1">
              <a:lnSpc>
                <a:spcPct val="90000"/>
              </a:lnSpc>
              <a:defRPr/>
            </a:pPr>
            <a:r>
              <a:rPr lang="en-US" sz="2800" dirty="0" smtClean="0"/>
              <a:t>Many people in Orangi Town tried to solve this problem by constructing </a:t>
            </a:r>
            <a:r>
              <a:rPr lang="en-US" sz="2800" b="1" dirty="0" err="1" smtClean="0"/>
              <a:t>soakpits</a:t>
            </a:r>
            <a:r>
              <a:rPr lang="en-US" sz="2800" dirty="0" smtClean="0"/>
              <a:t>.</a:t>
            </a:r>
          </a:p>
          <a:p>
            <a:pPr algn="just" eaLnBrk="1" hangingPunct="1">
              <a:lnSpc>
                <a:spcPct val="90000"/>
              </a:lnSpc>
              <a:defRPr/>
            </a:pPr>
            <a:endParaRPr lang="en-US" sz="2000" dirty="0" smtClean="0"/>
          </a:p>
          <a:p>
            <a:pPr algn="just" eaLnBrk="1" hangingPunct="1">
              <a:lnSpc>
                <a:spcPct val="90000"/>
              </a:lnSpc>
              <a:defRPr/>
            </a:pPr>
            <a:r>
              <a:rPr lang="en-US" sz="2800" dirty="0" smtClean="0"/>
              <a:t>But due to </a:t>
            </a:r>
            <a:r>
              <a:rPr lang="en-US" sz="2800" b="1" dirty="0" smtClean="0">
                <a:solidFill>
                  <a:schemeClr val="hlink"/>
                </a:solidFill>
              </a:rPr>
              <a:t>nature of soil</a:t>
            </a:r>
            <a:r>
              <a:rPr lang="en-US" sz="2800" dirty="0" smtClean="0"/>
              <a:t> most these </a:t>
            </a:r>
            <a:r>
              <a:rPr lang="en-US" sz="2800" dirty="0" err="1" smtClean="0"/>
              <a:t>soakpits</a:t>
            </a:r>
            <a:r>
              <a:rPr lang="en-US" sz="2800" dirty="0" smtClean="0"/>
              <a:t> were filled up and </a:t>
            </a:r>
            <a:r>
              <a:rPr lang="en-US" sz="2800" b="1" dirty="0" smtClean="0">
                <a:solidFill>
                  <a:schemeClr val="hlink"/>
                </a:solidFill>
              </a:rPr>
              <a:t>sewerage was over flowing</a:t>
            </a:r>
            <a:r>
              <a:rPr lang="en-US" sz="2800" dirty="0" smtClean="0"/>
              <a:t> in streets.</a:t>
            </a:r>
          </a:p>
          <a:p>
            <a:pPr algn="just" eaLnBrk="1" hangingPunct="1">
              <a:lnSpc>
                <a:spcPct val="90000"/>
              </a:lnSpc>
              <a:defRPr/>
            </a:pPr>
            <a:endParaRPr lang="en-US" sz="2000" dirty="0" smtClean="0"/>
          </a:p>
          <a:p>
            <a:pPr algn="just" eaLnBrk="1" hangingPunct="1">
              <a:lnSpc>
                <a:spcPct val="90000"/>
              </a:lnSpc>
              <a:defRPr/>
            </a:pPr>
            <a:r>
              <a:rPr lang="en-US" sz="2800" dirty="0" smtClean="0"/>
              <a:t>People in Orangi strongly believed to </a:t>
            </a:r>
            <a:r>
              <a:rPr lang="en-US" sz="2800" b="1" dirty="0" smtClean="0">
                <a:solidFill>
                  <a:schemeClr val="hlink"/>
                </a:solidFill>
              </a:rPr>
              <a:t>exert pressure on government</a:t>
            </a:r>
            <a:r>
              <a:rPr lang="en-US" sz="2800" dirty="0" smtClean="0"/>
              <a:t> through</a:t>
            </a:r>
            <a:r>
              <a:rPr lang="en-US" sz="2800" dirty="0" smtClean="0">
                <a:solidFill>
                  <a:schemeClr val="hlink"/>
                </a:solidFill>
              </a:rPr>
              <a:t> protests</a:t>
            </a:r>
            <a:r>
              <a:rPr lang="en-US" sz="2800" dirty="0" smtClean="0"/>
              <a:t> to get provision of underground sewerage system in their streets. </a:t>
            </a:r>
          </a:p>
          <a:p>
            <a:pPr algn="just" eaLnBrk="1" hangingPunct="1">
              <a:lnSpc>
                <a:spcPct val="90000"/>
              </a:lnSpc>
              <a:defRPr/>
            </a:pPr>
            <a:endParaRPr lang="en-US" sz="2000" dirty="0" smtClean="0"/>
          </a:p>
          <a:p>
            <a:pPr algn="just" eaLnBrk="1" hangingPunct="1">
              <a:lnSpc>
                <a:spcPct val="90000"/>
              </a:lnSpc>
              <a:defRPr/>
            </a:pPr>
            <a:r>
              <a:rPr lang="en-US" sz="2800" dirty="0" smtClean="0"/>
              <a:t>But due to </a:t>
            </a:r>
            <a:r>
              <a:rPr lang="en-US" sz="2800" dirty="0" smtClean="0">
                <a:solidFill>
                  <a:schemeClr val="hlink"/>
                </a:solidFill>
              </a:rPr>
              <a:t>illegal status</a:t>
            </a:r>
            <a:r>
              <a:rPr lang="en-US" sz="2800" dirty="0" smtClean="0"/>
              <a:t> of this squatter settlement, </a:t>
            </a:r>
            <a:r>
              <a:rPr lang="en-US" sz="2800" b="1" dirty="0" smtClean="0"/>
              <a:t>municipal government</a:t>
            </a:r>
            <a:r>
              <a:rPr lang="en-US" sz="2800" dirty="0" smtClean="0"/>
              <a:t> did not agree to provide it unless </a:t>
            </a:r>
            <a:r>
              <a:rPr lang="en-US" sz="2800" b="1" dirty="0" smtClean="0"/>
              <a:t>development charges</a:t>
            </a:r>
            <a:r>
              <a:rPr lang="en-US" sz="2800" dirty="0" smtClean="0"/>
              <a:t> are paid.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9EA72A9-1ACB-4BC4-A3A6-B2A6E89AF65C}" type="slidenum">
              <a:rPr lang="en-US" altLang="en-US" sz="1200">
                <a:latin typeface="Arial" panose="020B0604020202020204" pitchFamily="34" charset="0"/>
              </a:rPr>
              <a:pPr>
                <a:spcBef>
                  <a:spcPct val="0"/>
                </a:spcBef>
                <a:buClrTx/>
                <a:buSzTx/>
                <a:buFontTx/>
                <a:buNone/>
              </a:pPr>
              <a:t>7</a:t>
            </a:fld>
            <a:endParaRPr lang="en-US" altLang="en-US" sz="1200">
              <a:latin typeface="Arial" panose="020B0604020202020204" pitchFamily="34" charset="0"/>
            </a:endParaRPr>
          </a:p>
        </p:txBody>
      </p:sp>
      <p:sp>
        <p:nvSpPr>
          <p:cNvPr id="24579" name="Rectangle 3"/>
          <p:cNvSpPr>
            <a:spLocks noGrp="1" noChangeArrowheads="1"/>
          </p:cNvSpPr>
          <p:nvPr>
            <p:ph type="body" idx="1"/>
          </p:nvPr>
        </p:nvSpPr>
        <p:spPr>
          <a:xfrm>
            <a:off x="228600" y="609600"/>
            <a:ext cx="8610600" cy="6477000"/>
          </a:xfrm>
        </p:spPr>
        <p:txBody>
          <a:bodyPr/>
          <a:lstStyle/>
          <a:p>
            <a:pPr algn="just" eaLnBrk="1" hangingPunct="1">
              <a:lnSpc>
                <a:spcPct val="80000"/>
              </a:lnSpc>
              <a:defRPr/>
            </a:pPr>
            <a:r>
              <a:rPr lang="en-US" sz="2800" dirty="0" smtClean="0"/>
              <a:t>There was a </a:t>
            </a:r>
            <a:r>
              <a:rPr lang="en-US" sz="2800" b="1" dirty="0" smtClean="0">
                <a:solidFill>
                  <a:schemeClr val="hlink"/>
                </a:solidFill>
              </a:rPr>
              <a:t>high distrust</a:t>
            </a:r>
            <a:r>
              <a:rPr lang="en-US" sz="2800" dirty="0" smtClean="0"/>
              <a:t> among local communities about the role of government agencies.</a:t>
            </a:r>
          </a:p>
          <a:p>
            <a:pPr algn="just" eaLnBrk="1" hangingPunct="1">
              <a:lnSpc>
                <a:spcPct val="80000"/>
              </a:lnSpc>
              <a:defRPr/>
            </a:pPr>
            <a:endParaRPr lang="en-US" sz="2000" dirty="0" smtClean="0"/>
          </a:p>
          <a:p>
            <a:pPr algn="just" eaLnBrk="1" hangingPunct="1">
              <a:lnSpc>
                <a:spcPct val="80000"/>
              </a:lnSpc>
              <a:defRPr/>
            </a:pPr>
            <a:r>
              <a:rPr lang="en-US" sz="2800" dirty="0" smtClean="0"/>
              <a:t>Communities were used to </a:t>
            </a:r>
            <a:r>
              <a:rPr lang="en-US" sz="2800" dirty="0" smtClean="0">
                <a:solidFill>
                  <a:schemeClr val="hlink"/>
                </a:solidFill>
              </a:rPr>
              <a:t>protest against government</a:t>
            </a:r>
            <a:r>
              <a:rPr lang="en-US" sz="2800" dirty="0" smtClean="0"/>
              <a:t> agencies to get sanitation system in Orangi Town. </a:t>
            </a:r>
          </a:p>
          <a:p>
            <a:pPr algn="just" eaLnBrk="1" hangingPunct="1">
              <a:lnSpc>
                <a:spcPct val="80000"/>
              </a:lnSpc>
              <a:defRPr/>
            </a:pPr>
            <a:endParaRPr lang="en-US" sz="2000" dirty="0" smtClean="0"/>
          </a:p>
          <a:p>
            <a:pPr algn="just" eaLnBrk="1" hangingPunct="1">
              <a:lnSpc>
                <a:spcPct val="80000"/>
              </a:lnSpc>
              <a:defRPr/>
            </a:pPr>
            <a:r>
              <a:rPr lang="en-US" sz="2800" dirty="0" smtClean="0"/>
              <a:t>After several protests and complaints, in 1980, local </a:t>
            </a:r>
            <a:r>
              <a:rPr lang="en-US" sz="2800" dirty="0" smtClean="0">
                <a:solidFill>
                  <a:schemeClr val="hlink"/>
                </a:solidFill>
              </a:rPr>
              <a:t>government estimated</a:t>
            </a:r>
            <a:r>
              <a:rPr lang="en-US" sz="2800" dirty="0" smtClean="0"/>
              <a:t> the cost of provision of underground sewerage system to be </a:t>
            </a:r>
            <a:r>
              <a:rPr lang="en-US" sz="2800" b="1" dirty="0" smtClean="0">
                <a:solidFill>
                  <a:schemeClr val="hlink"/>
                </a:solidFill>
              </a:rPr>
              <a:t>US$ 8.5 millions.</a:t>
            </a:r>
          </a:p>
          <a:p>
            <a:pPr algn="just" eaLnBrk="1" hangingPunct="1">
              <a:lnSpc>
                <a:spcPct val="80000"/>
              </a:lnSpc>
              <a:defRPr/>
            </a:pPr>
            <a:endParaRPr lang="en-US" sz="2000" dirty="0" smtClean="0">
              <a:solidFill>
                <a:schemeClr val="hlink"/>
              </a:solidFill>
            </a:endParaRPr>
          </a:p>
          <a:p>
            <a:pPr algn="just" eaLnBrk="1" hangingPunct="1">
              <a:lnSpc>
                <a:spcPct val="80000"/>
              </a:lnSpc>
              <a:defRPr/>
            </a:pPr>
            <a:r>
              <a:rPr lang="en-US" sz="2800" dirty="0" smtClean="0"/>
              <a:t>Local communities were supposed to pay the </a:t>
            </a:r>
            <a:r>
              <a:rPr lang="en-US" sz="2800" dirty="0" smtClean="0">
                <a:solidFill>
                  <a:schemeClr val="hlink"/>
                </a:solidFill>
              </a:rPr>
              <a:t>development charges</a:t>
            </a:r>
            <a:r>
              <a:rPr lang="en-US" sz="2800" dirty="0" smtClean="0"/>
              <a:t> to recover the cost.</a:t>
            </a:r>
          </a:p>
          <a:p>
            <a:pPr algn="just" eaLnBrk="1" hangingPunct="1">
              <a:lnSpc>
                <a:spcPct val="80000"/>
              </a:lnSpc>
              <a:defRPr/>
            </a:pPr>
            <a:endParaRPr lang="en-US" sz="2000" dirty="0" smtClean="0"/>
          </a:p>
          <a:p>
            <a:pPr algn="just" eaLnBrk="1" hangingPunct="1">
              <a:lnSpc>
                <a:spcPct val="80000"/>
              </a:lnSpc>
              <a:defRPr/>
            </a:pPr>
            <a:r>
              <a:rPr lang="en-US" sz="2800" dirty="0" smtClean="0"/>
              <a:t>The </a:t>
            </a:r>
            <a:r>
              <a:rPr lang="en-US" sz="2800" dirty="0" smtClean="0">
                <a:solidFill>
                  <a:schemeClr val="hlink"/>
                </a:solidFill>
              </a:rPr>
              <a:t>development charges</a:t>
            </a:r>
            <a:r>
              <a:rPr lang="en-US" sz="2800" dirty="0" smtClean="0"/>
              <a:t> estimated by the government agencies were </a:t>
            </a:r>
            <a:r>
              <a:rPr lang="en-US" sz="2800" dirty="0" smtClean="0">
                <a:solidFill>
                  <a:schemeClr val="hlink"/>
                </a:solidFill>
              </a:rPr>
              <a:t>beyond affordability of the poor community.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8A5A84D2-4B83-4AAC-8161-AC641B69A0A5}" type="slidenum">
              <a:rPr lang="en-US" altLang="en-US" sz="1200">
                <a:latin typeface="Arial" panose="020B0604020202020204" pitchFamily="34" charset="0"/>
              </a:rPr>
              <a:pPr>
                <a:spcBef>
                  <a:spcPct val="0"/>
                </a:spcBef>
                <a:buClrTx/>
                <a:buSzTx/>
                <a:buFontTx/>
                <a:buNone/>
              </a:pPr>
              <a:t>8</a:t>
            </a:fld>
            <a:endParaRPr lang="en-US" altLang="en-US" sz="1200">
              <a:latin typeface="Arial" panose="020B0604020202020204" pitchFamily="34" charset="0"/>
            </a:endParaRPr>
          </a:p>
        </p:txBody>
      </p:sp>
      <p:sp>
        <p:nvSpPr>
          <p:cNvPr id="25603" name="Rectangle 3"/>
          <p:cNvSpPr>
            <a:spLocks noGrp="1" noChangeArrowheads="1"/>
          </p:cNvSpPr>
          <p:nvPr>
            <p:ph type="body" idx="1"/>
          </p:nvPr>
        </p:nvSpPr>
        <p:spPr>
          <a:xfrm>
            <a:off x="-152400" y="457200"/>
            <a:ext cx="9144000" cy="5516563"/>
          </a:xfrm>
        </p:spPr>
        <p:txBody>
          <a:bodyPr/>
          <a:lstStyle/>
          <a:p>
            <a:pPr marL="609600" indent="-377825" algn="just" eaLnBrk="1" hangingPunct="1">
              <a:lnSpc>
                <a:spcPct val="90000"/>
              </a:lnSpc>
              <a:defRPr/>
            </a:pPr>
            <a:r>
              <a:rPr lang="en-US" sz="2800" dirty="0" smtClean="0"/>
              <a:t>People believed that the </a:t>
            </a:r>
            <a:r>
              <a:rPr lang="en-US" sz="2800" dirty="0" smtClean="0">
                <a:solidFill>
                  <a:schemeClr val="hlink"/>
                </a:solidFill>
              </a:rPr>
              <a:t>provision of infrastructure</a:t>
            </a:r>
            <a:r>
              <a:rPr lang="en-US" sz="2800" dirty="0" smtClean="0"/>
              <a:t> was the </a:t>
            </a:r>
            <a:r>
              <a:rPr lang="en-US" sz="2800" dirty="0" smtClean="0">
                <a:solidFill>
                  <a:schemeClr val="hlink"/>
                </a:solidFill>
              </a:rPr>
              <a:t>responsibility of the government</a:t>
            </a:r>
            <a:r>
              <a:rPr lang="en-US" sz="2800" dirty="0" smtClean="0"/>
              <a:t> and the government must do this. </a:t>
            </a:r>
          </a:p>
          <a:p>
            <a:pPr marL="609600" indent="-377825" algn="just" eaLnBrk="1" hangingPunct="1">
              <a:lnSpc>
                <a:spcPct val="90000"/>
              </a:lnSpc>
              <a:defRPr/>
            </a:pPr>
            <a:endParaRPr lang="en-US" sz="2000" dirty="0" smtClean="0"/>
          </a:p>
          <a:p>
            <a:pPr marL="609600" indent="-377825" algn="just" eaLnBrk="1" hangingPunct="1">
              <a:lnSpc>
                <a:spcPct val="90000"/>
              </a:lnSpc>
              <a:defRPr/>
            </a:pPr>
            <a:r>
              <a:rPr lang="en-US" sz="2800" dirty="0" smtClean="0">
                <a:solidFill>
                  <a:schemeClr val="hlink"/>
                </a:solidFill>
              </a:rPr>
              <a:t>Reliance on the government</a:t>
            </a:r>
            <a:r>
              <a:rPr lang="en-US" sz="2800" dirty="0" smtClean="0"/>
              <a:t> agencies was </a:t>
            </a:r>
            <a:r>
              <a:rPr lang="en-US" sz="2800" dirty="0" smtClean="0">
                <a:solidFill>
                  <a:schemeClr val="hlink"/>
                </a:solidFill>
              </a:rPr>
              <a:t>very high</a:t>
            </a:r>
            <a:r>
              <a:rPr lang="en-US" sz="2800" dirty="0" smtClean="0"/>
              <a:t> to solve their problems. </a:t>
            </a:r>
          </a:p>
          <a:p>
            <a:pPr marL="609600" indent="-377825" algn="just" eaLnBrk="1" hangingPunct="1">
              <a:lnSpc>
                <a:spcPct val="90000"/>
              </a:lnSpc>
              <a:defRPr/>
            </a:pPr>
            <a:endParaRPr lang="en-US" sz="2000" dirty="0" smtClean="0"/>
          </a:p>
          <a:p>
            <a:pPr marL="609600" indent="-377825" algn="just" eaLnBrk="1" hangingPunct="1">
              <a:lnSpc>
                <a:spcPct val="90000"/>
              </a:lnSpc>
              <a:defRPr/>
            </a:pPr>
            <a:r>
              <a:rPr lang="en-US" sz="2800" dirty="0" smtClean="0"/>
              <a:t>People were mostly labor class and were not organized to undertake collective action at early stages of participation. </a:t>
            </a:r>
          </a:p>
          <a:p>
            <a:pPr marL="609600" indent="-377825" algn="just" eaLnBrk="1" hangingPunct="1">
              <a:lnSpc>
                <a:spcPct val="90000"/>
              </a:lnSpc>
              <a:defRPr/>
            </a:pPr>
            <a:endParaRPr lang="en-US" sz="2000" dirty="0" smtClean="0"/>
          </a:p>
          <a:p>
            <a:pPr marL="609600" indent="-377825" algn="just" eaLnBrk="1" hangingPunct="1">
              <a:lnSpc>
                <a:spcPct val="90000"/>
              </a:lnSpc>
              <a:defRPr/>
            </a:pPr>
            <a:r>
              <a:rPr lang="en-US" sz="2800" dirty="0" smtClean="0"/>
              <a:t>People were poor and </a:t>
            </a:r>
            <a:r>
              <a:rPr lang="en-US" sz="2800" dirty="0" smtClean="0">
                <a:solidFill>
                  <a:schemeClr val="hlink"/>
                </a:solidFill>
              </a:rPr>
              <a:t>could not afford the cost</a:t>
            </a:r>
            <a:r>
              <a:rPr lang="en-US" sz="2800" dirty="0" smtClean="0"/>
              <a:t> of conventional sewerage system.</a:t>
            </a:r>
          </a:p>
          <a:p>
            <a:pPr marL="609600" indent="-377825" algn="just" eaLnBrk="1" hangingPunct="1">
              <a:lnSpc>
                <a:spcPct val="90000"/>
              </a:lnSpc>
              <a:defRPr/>
            </a:pPr>
            <a:endParaRPr lang="en-US" sz="2000" dirty="0" smtClean="0"/>
          </a:p>
          <a:p>
            <a:pPr marL="609600" indent="-377825" algn="just" eaLnBrk="1" hangingPunct="1">
              <a:lnSpc>
                <a:spcPct val="90000"/>
              </a:lnSpc>
              <a:defRPr/>
            </a:pPr>
            <a:r>
              <a:rPr lang="en-US" sz="2800" dirty="0" smtClean="0"/>
              <a:t>People did not have </a:t>
            </a:r>
            <a:r>
              <a:rPr lang="en-US" sz="2800" dirty="0" smtClean="0">
                <a:solidFill>
                  <a:schemeClr val="hlink"/>
                </a:solidFill>
              </a:rPr>
              <a:t>technical expertise</a:t>
            </a:r>
            <a:r>
              <a:rPr lang="en-US" sz="2800" dirty="0" smtClean="0"/>
              <a:t> to construct a sewerage system.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spcBef>
                <a:spcPct val="0"/>
              </a:spcBef>
              <a:buClrTx/>
              <a:buSzTx/>
              <a:buFontTx/>
              <a:buNone/>
            </a:pPr>
            <a:fld id="{198904B0-5957-48CF-A048-D8A627BFC21B}" type="slidenum">
              <a:rPr lang="en-US" altLang="en-US" sz="1200">
                <a:latin typeface="Arial" panose="020B0604020202020204" pitchFamily="34" charset="0"/>
              </a:rPr>
              <a:pPr>
                <a:spcBef>
                  <a:spcPct val="0"/>
                </a:spcBef>
                <a:buClrTx/>
                <a:buSzTx/>
                <a:buFontTx/>
                <a:buNone/>
              </a:pPr>
              <a:t>9</a:t>
            </a:fld>
            <a:endParaRPr lang="en-US" altLang="en-US" sz="1200">
              <a:latin typeface="Arial" panose="020B0604020202020204" pitchFamily="34" charset="0"/>
            </a:endParaRPr>
          </a:p>
        </p:txBody>
      </p:sp>
      <p:sp>
        <p:nvSpPr>
          <p:cNvPr id="26627" name="Rectangle 3"/>
          <p:cNvSpPr>
            <a:spLocks noGrp="1" noChangeArrowheads="1"/>
          </p:cNvSpPr>
          <p:nvPr>
            <p:ph type="body" idx="1"/>
          </p:nvPr>
        </p:nvSpPr>
        <p:spPr>
          <a:xfrm>
            <a:off x="457200" y="731838"/>
            <a:ext cx="8229600" cy="5516562"/>
          </a:xfrm>
        </p:spPr>
        <p:txBody>
          <a:bodyPr/>
          <a:lstStyle/>
          <a:p>
            <a:pPr algn="just" eaLnBrk="1" hangingPunct="1">
              <a:defRPr/>
            </a:pPr>
            <a:r>
              <a:rPr lang="en-US" dirty="0" smtClean="0">
                <a:solidFill>
                  <a:schemeClr val="hlink"/>
                </a:solidFill>
              </a:rPr>
              <a:t>Government </a:t>
            </a:r>
            <a:r>
              <a:rPr lang="en-US" dirty="0" smtClean="0"/>
              <a:t>was </a:t>
            </a:r>
            <a:r>
              <a:rPr lang="en-US" dirty="0" smtClean="0">
                <a:solidFill>
                  <a:schemeClr val="hlink"/>
                </a:solidFill>
              </a:rPr>
              <a:t>unable to construct</a:t>
            </a:r>
            <a:r>
              <a:rPr lang="en-US" dirty="0" smtClean="0"/>
              <a:t> the sewerage of such a huge squatter settlement due to </a:t>
            </a:r>
            <a:r>
              <a:rPr lang="en-US" dirty="0" smtClean="0">
                <a:solidFill>
                  <a:schemeClr val="hlink"/>
                </a:solidFill>
              </a:rPr>
              <a:t>limited financial resources.</a:t>
            </a:r>
          </a:p>
          <a:p>
            <a:pPr algn="just" eaLnBrk="1" hangingPunct="1">
              <a:defRPr/>
            </a:pPr>
            <a:endParaRPr lang="en-US" dirty="0" smtClean="0">
              <a:solidFill>
                <a:schemeClr val="hlink"/>
              </a:solidFill>
            </a:endParaRPr>
          </a:p>
          <a:p>
            <a:pPr algn="just" eaLnBrk="1" hangingPunct="1">
              <a:defRPr/>
            </a:pPr>
            <a:r>
              <a:rPr lang="en-US" dirty="0" smtClean="0">
                <a:solidFill>
                  <a:schemeClr val="hlink"/>
                </a:solidFill>
              </a:rPr>
              <a:t>Distrust </a:t>
            </a:r>
            <a:r>
              <a:rPr lang="en-US" dirty="0" smtClean="0"/>
              <a:t>among people and government agencies was very high and communities were almost </a:t>
            </a:r>
            <a:r>
              <a:rPr lang="en-US" dirty="0" smtClean="0">
                <a:solidFill>
                  <a:schemeClr val="hlink"/>
                </a:solidFill>
              </a:rPr>
              <a:t>hopeless</a:t>
            </a:r>
            <a:r>
              <a:rPr lang="en-US" dirty="0" smtClean="0"/>
              <a:t> for any contribution </a:t>
            </a:r>
            <a:r>
              <a:rPr lang="en-US" dirty="0" smtClean="0">
                <a:solidFill>
                  <a:schemeClr val="hlink"/>
                </a:solidFill>
              </a:rPr>
              <a:t>from the government agencies.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225</TotalTime>
  <Words>1699</Words>
  <Application>Microsoft Office PowerPoint</Application>
  <PresentationFormat>On-screen Show (4:3)</PresentationFormat>
  <Paragraphs>156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Garamond</vt:lpstr>
      <vt:lpstr>Arial</vt:lpstr>
      <vt:lpstr>Wingdings</vt:lpstr>
      <vt:lpstr>Times New Roman</vt:lpstr>
      <vt:lpstr>Stream</vt:lpstr>
      <vt:lpstr>PowerPoint Presentation</vt:lpstr>
      <vt:lpstr>Orangi Town Pilot Project (OPP)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Barriers causing Low Trust Situation in Orangi Town</vt:lpstr>
      <vt:lpstr>PowerPoint Presentation</vt:lpstr>
      <vt:lpstr>PowerPoint Presentation</vt:lpstr>
      <vt:lpstr>PowerPoint Presentation</vt:lpstr>
      <vt:lpstr>How these barriers were minimized?</vt:lpstr>
      <vt:lpstr>PowerPoint Presentation</vt:lpstr>
      <vt:lpstr>Achievements of OPP</vt:lpstr>
    </vt:vector>
  </TitlesOfParts>
  <Company>lcwu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Faheem</dc:creator>
  <cp:lastModifiedBy>Home</cp:lastModifiedBy>
  <cp:revision>79</cp:revision>
  <dcterms:created xsi:type="dcterms:W3CDTF">2008-12-16T05:44:05Z</dcterms:created>
  <dcterms:modified xsi:type="dcterms:W3CDTF">2020-04-26T10:45:59Z</dcterms:modified>
</cp:coreProperties>
</file>